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7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7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438400" y="1600200"/>
            <a:ext cx="64008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ADE18-C1A0-4927-88BC-9A96EF9B5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24.09.2017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slide" Target="slide10.xml"/><Relationship Id="rId3" Type="http://schemas.openxmlformats.org/officeDocument/2006/relationships/image" Target="../media/image18.gif"/><Relationship Id="rId7" Type="http://schemas.openxmlformats.org/officeDocument/2006/relationships/image" Target="../media/image22.gif"/><Relationship Id="rId12" Type="http://schemas.openxmlformats.org/officeDocument/2006/relationships/image" Target="../media/image27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11" Type="http://schemas.openxmlformats.org/officeDocument/2006/relationships/image" Target="../media/image26.gif"/><Relationship Id="rId5" Type="http://schemas.openxmlformats.org/officeDocument/2006/relationships/image" Target="../media/image20.gif"/><Relationship Id="rId10" Type="http://schemas.openxmlformats.org/officeDocument/2006/relationships/image" Target="../media/image25.gif"/><Relationship Id="rId4" Type="http://schemas.openxmlformats.org/officeDocument/2006/relationships/image" Target="../media/image19.gif"/><Relationship Id="rId9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3.xls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36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4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214290"/>
            <a:ext cx="6715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ТЕХНОЛОГИЯ 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785794"/>
            <a:ext cx="57864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0" b="1" dirty="0" smtClean="0">
                <a:solidFill>
                  <a:srgbClr val="00CC99">
                    <a:lumMod val="50000"/>
                  </a:srgbClr>
                </a:solidFill>
                <a:latin typeface="Times New Roman" pitchFamily="18" charset="0"/>
              </a:rPr>
              <a:t>ИСУД</a:t>
            </a:r>
            <a:endParaRPr lang="ru-RU" sz="8000" b="1" dirty="0">
              <a:solidFill>
                <a:srgbClr val="00CC99">
                  <a:lumMod val="5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500306"/>
            <a:ext cx="6572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как средство управления</a:t>
            </a:r>
          </a:p>
          <a:p>
            <a:pPr algn="ctr"/>
            <a:r>
              <a:rPr lang="ru-RU" sz="32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качеством образования</a:t>
            </a:r>
          </a:p>
          <a:p>
            <a:pPr algn="ctr"/>
            <a:r>
              <a:rPr lang="ru-RU" sz="32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 системе "учитель-ученик"</a:t>
            </a:r>
            <a:endParaRPr lang="ru-RU" sz="32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Picture 8" descr="J00787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85720" y="3857628"/>
            <a:ext cx="19510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7938" y="188913"/>
            <a:ext cx="87789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3200" b="1" dirty="0"/>
              <a:t>Три стадии развития технологического </a:t>
            </a:r>
            <a:r>
              <a:rPr lang="ru-RU" sz="3200" b="1" dirty="0" smtClean="0"/>
              <a:t>  </a:t>
            </a:r>
          </a:p>
          <a:p>
            <a:r>
              <a:rPr lang="ru-RU" sz="3200" b="1" dirty="0" smtClean="0"/>
              <a:t> </a:t>
            </a:r>
            <a:r>
              <a:rPr lang="ru-RU" sz="3200" b="1" dirty="0" smtClean="0"/>
              <a:t>             </a:t>
            </a:r>
            <a:r>
              <a:rPr lang="ru-RU" sz="3200" b="1" dirty="0" smtClean="0"/>
              <a:t>подхода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395288" y="4600575"/>
            <a:ext cx="4398962" cy="1646238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 i="1"/>
              <a:t>Эмпирическая</a:t>
            </a:r>
            <a:r>
              <a:rPr lang="ru-RU" sz="1800" b="1" i="1"/>
              <a:t> </a:t>
            </a:r>
            <a:r>
              <a:rPr lang="ru-RU" sz="1800"/>
              <a:t>  - </a:t>
            </a:r>
            <a:r>
              <a:rPr lang="ru-RU" sz="1800" b="1"/>
              <a:t>Обобщение опыта </a:t>
            </a:r>
          </a:p>
          <a:p>
            <a:pPr algn="ctr"/>
            <a:r>
              <a:rPr lang="ru-RU" sz="1800" b="1"/>
              <a:t>успешных учителей </a:t>
            </a:r>
          </a:p>
          <a:p>
            <a:pPr algn="ctr"/>
            <a:r>
              <a:rPr lang="ru-RU" sz="1800" b="1"/>
              <a:t>на больших массивах учеников </a:t>
            </a:r>
          </a:p>
          <a:p>
            <a:pPr algn="ctr"/>
            <a:r>
              <a:rPr lang="ru-RU" sz="1800" b="1"/>
              <a:t>за длительное время:</a:t>
            </a:r>
          </a:p>
          <a:p>
            <a:pPr algn="ctr"/>
            <a:r>
              <a:rPr lang="ru-RU" b="1">
                <a:latin typeface="Arial Narrow" pitchFamily="34" charset="0"/>
              </a:rPr>
              <a:t>«я делаю так»</a:t>
            </a:r>
          </a:p>
        </p:txBody>
      </p:sp>
      <p:sp>
        <p:nvSpPr>
          <p:cNvPr id="260100" name="Rectangle 4"/>
          <p:cNvSpPr>
            <a:spLocks noChangeArrowheads="1"/>
          </p:cNvSpPr>
          <p:nvPr/>
        </p:nvSpPr>
        <p:spPr bwMode="auto">
          <a:xfrm>
            <a:off x="1466850" y="3213100"/>
            <a:ext cx="6196013" cy="1371600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 i="1"/>
              <a:t>Алгоритмическая </a:t>
            </a:r>
            <a:r>
              <a:rPr lang="ru-RU" sz="1800" b="1" i="1"/>
              <a:t> -</a:t>
            </a:r>
            <a:r>
              <a:rPr lang="ru-RU" sz="1800"/>
              <a:t> </a:t>
            </a:r>
            <a:r>
              <a:rPr lang="ru-RU" sz="1800" b="1"/>
              <a:t>Проектирование</a:t>
            </a:r>
          </a:p>
          <a:p>
            <a:pPr algn="ctr"/>
            <a:r>
              <a:rPr lang="ru-RU" sz="1800" b="1"/>
              <a:t>детальных жестко детерминированных </a:t>
            </a:r>
          </a:p>
          <a:p>
            <a:pPr algn="ctr"/>
            <a:r>
              <a:rPr lang="ru-RU" sz="1800" b="1"/>
              <a:t>алгоритмов деятельности учителя и учеников:</a:t>
            </a:r>
          </a:p>
          <a:p>
            <a:pPr algn="ctr"/>
            <a:r>
              <a:rPr lang="ru-RU" sz="1800"/>
              <a:t>                                                    </a:t>
            </a:r>
            <a:r>
              <a:rPr lang="ru-RU" b="1"/>
              <a:t>« Делай всегда так…»</a:t>
            </a:r>
          </a:p>
        </p:txBody>
      </p:sp>
      <p:sp>
        <p:nvSpPr>
          <p:cNvPr id="260101" name="Rectangle 5"/>
          <p:cNvSpPr>
            <a:spLocks noChangeArrowheads="1"/>
          </p:cNvSpPr>
          <p:nvPr/>
        </p:nvSpPr>
        <p:spPr bwMode="auto">
          <a:xfrm>
            <a:off x="4608513" y="908050"/>
            <a:ext cx="4535487" cy="2346325"/>
          </a:xfrm>
          <a:prstGeom prst="rect">
            <a:avLst/>
          </a:prstGeom>
          <a:solidFill>
            <a:srgbClr val="99FF66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 i="1"/>
              <a:t>Стохастическая </a:t>
            </a:r>
            <a:r>
              <a:rPr lang="ru-RU" sz="1800"/>
              <a:t> - </a:t>
            </a:r>
            <a:r>
              <a:rPr lang="ru-RU" sz="1800" b="1"/>
              <a:t>проектирование </a:t>
            </a:r>
          </a:p>
          <a:p>
            <a:pPr algn="ctr"/>
            <a:r>
              <a:rPr lang="ru-RU" sz="1800" b="1"/>
              <a:t>вероятностных алгоритмов </a:t>
            </a:r>
          </a:p>
          <a:p>
            <a:pPr algn="ctr"/>
            <a:r>
              <a:rPr lang="ru-RU" sz="1800" b="1"/>
              <a:t>управления деятельностью учеников:</a:t>
            </a:r>
          </a:p>
          <a:p>
            <a:pPr algn="ctr"/>
            <a:r>
              <a:rPr lang="ru-RU" b="1">
                <a:solidFill>
                  <a:srgbClr val="993300"/>
                </a:solidFill>
              </a:rPr>
              <a:t>«Если у тебя</a:t>
            </a:r>
            <a:r>
              <a:rPr lang="ru-RU">
                <a:solidFill>
                  <a:srgbClr val="993300"/>
                </a:solidFill>
              </a:rPr>
              <a:t> </a:t>
            </a:r>
            <a:r>
              <a:rPr lang="ru-RU" sz="3200" b="1">
                <a:solidFill>
                  <a:srgbClr val="993300"/>
                </a:solidFill>
                <a:latin typeface="Arial Narrow" pitchFamily="34" charset="0"/>
              </a:rPr>
              <a:t>такие</a:t>
            </a:r>
            <a:r>
              <a:rPr lang="ru-RU">
                <a:solidFill>
                  <a:srgbClr val="993300"/>
                </a:solidFill>
              </a:rPr>
              <a:t> </a:t>
            </a:r>
            <a:r>
              <a:rPr lang="ru-RU" b="1">
                <a:solidFill>
                  <a:srgbClr val="993300"/>
                </a:solidFill>
              </a:rPr>
              <a:t>ученики,</a:t>
            </a:r>
            <a:r>
              <a:rPr lang="ru-RU">
                <a:solidFill>
                  <a:srgbClr val="993300"/>
                </a:solidFill>
              </a:rPr>
              <a:t> </a:t>
            </a:r>
          </a:p>
          <a:p>
            <a:pPr algn="ctr"/>
            <a:r>
              <a:rPr lang="ru-RU" sz="3200" b="1">
                <a:solidFill>
                  <a:srgbClr val="993300"/>
                </a:solidFill>
                <a:latin typeface="Arial Narrow" pitchFamily="34" charset="0"/>
              </a:rPr>
              <a:t>такие</a:t>
            </a:r>
            <a:r>
              <a:rPr lang="ru-RU">
                <a:solidFill>
                  <a:srgbClr val="993300"/>
                </a:solidFill>
              </a:rPr>
              <a:t> </a:t>
            </a:r>
            <a:r>
              <a:rPr lang="ru-RU" b="1">
                <a:solidFill>
                  <a:srgbClr val="993300"/>
                </a:solidFill>
              </a:rPr>
              <a:t>цели</a:t>
            </a:r>
            <a:r>
              <a:rPr lang="ru-RU">
                <a:solidFill>
                  <a:srgbClr val="993300"/>
                </a:solidFill>
              </a:rPr>
              <a:t> и </a:t>
            </a:r>
            <a:r>
              <a:rPr lang="ru-RU" sz="3200" b="1">
                <a:solidFill>
                  <a:srgbClr val="993300"/>
                </a:solidFill>
                <a:latin typeface="Arial Narrow" pitchFamily="34" charset="0"/>
              </a:rPr>
              <a:t>такие</a:t>
            </a:r>
            <a:r>
              <a:rPr lang="ru-RU">
                <a:solidFill>
                  <a:srgbClr val="993300"/>
                </a:solidFill>
              </a:rPr>
              <a:t> </a:t>
            </a:r>
            <a:r>
              <a:rPr lang="ru-RU" b="1">
                <a:solidFill>
                  <a:srgbClr val="993300"/>
                </a:solidFill>
              </a:rPr>
              <a:t>ресурсы, </a:t>
            </a:r>
          </a:p>
          <a:p>
            <a:pPr algn="ctr"/>
            <a:r>
              <a:rPr lang="ru-RU" b="1">
                <a:solidFill>
                  <a:srgbClr val="993300"/>
                </a:solidFill>
              </a:rPr>
              <a:t>то делай так…»</a:t>
            </a:r>
          </a:p>
        </p:txBody>
      </p:sp>
      <p:sp>
        <p:nvSpPr>
          <p:cNvPr id="260102" name="Line 6"/>
          <p:cNvSpPr>
            <a:spLocks noChangeShapeType="1"/>
          </p:cNvSpPr>
          <p:nvPr/>
        </p:nvSpPr>
        <p:spPr bwMode="auto">
          <a:xfrm flipV="1">
            <a:off x="2916238" y="4292600"/>
            <a:ext cx="431800" cy="360363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0103" name="Line 7"/>
          <p:cNvSpPr>
            <a:spLocks noChangeShapeType="1"/>
          </p:cNvSpPr>
          <p:nvPr/>
        </p:nvSpPr>
        <p:spPr bwMode="auto">
          <a:xfrm flipV="1">
            <a:off x="5003800" y="2924175"/>
            <a:ext cx="576263" cy="43180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60104" name="Picture 8" descr="3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4581525"/>
            <a:ext cx="23764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0105" name="Picture 9" descr="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263650"/>
            <a:ext cx="309562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0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0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60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0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0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0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animBg="1"/>
      <p:bldP spid="260100" grpId="0" animBg="1"/>
      <p:bldP spid="260101" grpId="0" animBg="1"/>
      <p:bldP spid="260102" grpId="0" animBg="1"/>
      <p:bldP spid="26010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WordArt 2"/>
          <p:cNvSpPr>
            <a:spLocks noChangeArrowheads="1" noChangeShapeType="1" noTextEdit="1"/>
          </p:cNvSpPr>
          <p:nvPr/>
        </p:nvSpPr>
        <p:spPr bwMode="auto">
          <a:xfrm>
            <a:off x="533400" y="685800"/>
            <a:ext cx="7853363" cy="3527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Технология </a:t>
            </a:r>
          </a:p>
          <a:p>
            <a:pPr algn="ctr"/>
            <a:r>
              <a:rPr lang="ru-RU" sz="3600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учета и развития </a:t>
            </a:r>
          </a:p>
          <a:p>
            <a:pPr algn="ctr"/>
            <a:r>
              <a:rPr lang="ru-RU" sz="3600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индивидуального стиля </a:t>
            </a:r>
          </a:p>
          <a:p>
            <a:pPr algn="ctr"/>
            <a:r>
              <a:rPr lang="ru-RU" sz="3600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учебной деятельности учащихся </a:t>
            </a:r>
          </a:p>
          <a:p>
            <a:pPr algn="ctr"/>
            <a:endParaRPr lang="ru-RU" sz="3600" kern="10">
              <a:ln w="19050">
                <a:solidFill>
                  <a:srgbClr val="800000"/>
                </a:solidFill>
                <a:round/>
                <a:headEnd/>
                <a:tailEnd/>
              </a:ln>
              <a:solidFill>
                <a:srgbClr val="00CC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/>
            <a:r>
              <a:rPr lang="ru-RU" sz="3600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средствами учебного предмета</a:t>
            </a:r>
          </a:p>
        </p:txBody>
      </p:sp>
      <p:sp>
        <p:nvSpPr>
          <p:cNvPr id="262147" name="WordArt 3"/>
          <p:cNvSpPr>
            <a:spLocks noChangeArrowheads="1" noChangeShapeType="1" noTextEdit="1"/>
          </p:cNvSpPr>
          <p:nvPr/>
        </p:nvSpPr>
        <p:spPr bwMode="auto">
          <a:xfrm>
            <a:off x="1116013" y="692150"/>
            <a:ext cx="7056437" cy="4968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Как  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обучить 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каждого</a:t>
            </a:r>
          </a:p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ученика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62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6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6" grpId="0" animBg="1"/>
      <p:bldP spid="262146" grpId="1" animBg="1"/>
      <p:bldP spid="2621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0" name="Picture 2" descr="0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4825" y="2492375"/>
            <a:ext cx="10191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171" name="Picture 3" descr="b1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868863"/>
            <a:ext cx="9334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172" name="Picture 4" descr="b3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700213"/>
            <a:ext cx="865187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173" name="Picture 5" descr="d2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1989138"/>
            <a:ext cx="7143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174" name="Picture 6" descr="d1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3500438"/>
            <a:ext cx="7143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175" name="Picture 7" descr="0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188913"/>
            <a:ext cx="982662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176" name="Picture 8" descr="30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85113" y="981075"/>
            <a:ext cx="10001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Picture 9" descr="c01"/>
          <p:cNvSpPr>
            <a:spLocks noChangeAspect="1" noChangeArrowheads="1"/>
          </p:cNvSpPr>
          <p:nvPr/>
        </p:nvSpPr>
        <p:spPr bwMode="auto">
          <a:xfrm>
            <a:off x="4246563" y="2390775"/>
            <a:ext cx="652462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6" name="Picture 10" descr="c01"/>
          <p:cNvSpPr>
            <a:spLocks noChangeAspect="1" noChangeArrowheads="1"/>
          </p:cNvSpPr>
          <p:nvPr/>
        </p:nvSpPr>
        <p:spPr bwMode="auto">
          <a:xfrm>
            <a:off x="4246563" y="2390775"/>
            <a:ext cx="652462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7" name="Picture 11" descr="c01"/>
          <p:cNvSpPr>
            <a:spLocks noChangeAspect="1" noChangeArrowheads="1"/>
          </p:cNvSpPr>
          <p:nvPr/>
        </p:nvSpPr>
        <p:spPr bwMode="auto">
          <a:xfrm>
            <a:off x="4246563" y="2390775"/>
            <a:ext cx="652462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8" name="Picture 12" descr="c01"/>
          <p:cNvSpPr>
            <a:spLocks noChangeAspect="1" noChangeArrowheads="1"/>
          </p:cNvSpPr>
          <p:nvPr/>
        </p:nvSpPr>
        <p:spPr bwMode="auto">
          <a:xfrm>
            <a:off x="4246563" y="2390775"/>
            <a:ext cx="652462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3181" name="Picture 13" descr="b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67625" y="188913"/>
            <a:ext cx="8763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182" name="Picture 14" descr="b10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35938" y="4365625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183" name="Picture 15" descr="0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24750" y="3429000"/>
            <a:ext cx="7461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3184" name="Text Box 16"/>
          <p:cNvSpPr txBox="1">
            <a:spLocks noChangeArrowheads="1"/>
          </p:cNvSpPr>
          <p:nvPr/>
        </p:nvSpPr>
        <p:spPr bwMode="auto">
          <a:xfrm>
            <a:off x="5292725" y="1341438"/>
            <a:ext cx="2374900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Разные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формы учебной работы,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требующие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от ученика использования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разных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0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учебно-познавательных «инструментов»</a:t>
            </a:r>
            <a:endParaRPr lang="ru-RU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ru-RU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9473" name="AutoShape 17"/>
          <p:cNvSpPr>
            <a:spLocks/>
          </p:cNvSpPr>
          <p:nvPr/>
        </p:nvSpPr>
        <p:spPr bwMode="auto">
          <a:xfrm>
            <a:off x="7235825" y="260350"/>
            <a:ext cx="503238" cy="6335713"/>
          </a:xfrm>
          <a:prstGeom prst="leftBrace">
            <a:avLst>
              <a:gd name="adj1" fmla="val 104916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74" name="AutoShape 18"/>
          <p:cNvSpPr>
            <a:spLocks/>
          </p:cNvSpPr>
          <p:nvPr/>
        </p:nvSpPr>
        <p:spPr bwMode="auto">
          <a:xfrm>
            <a:off x="1116013" y="404813"/>
            <a:ext cx="792162" cy="6264275"/>
          </a:xfrm>
          <a:prstGeom prst="rightBrace">
            <a:avLst>
              <a:gd name="adj1" fmla="val 65899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3187" name="Text Box 19"/>
          <p:cNvSpPr txBox="1">
            <a:spLocks noChangeArrowheads="1"/>
          </p:cNvSpPr>
          <p:nvPr/>
        </p:nvSpPr>
        <p:spPr bwMode="auto">
          <a:xfrm>
            <a:off x="1547813" y="1268413"/>
            <a:ext cx="1728787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Разные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ученики,  каждый – со своим стилем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учебно-познава-тельной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деятель-ности</a:t>
            </a:r>
            <a:endParaRPr lang="ru-RU" sz="2000" i="1">
              <a:solidFill>
                <a:srgbClr val="FF0066"/>
              </a:solidFill>
            </a:endParaRPr>
          </a:p>
        </p:txBody>
      </p:sp>
      <p:pic>
        <p:nvPicPr>
          <p:cNvPr id="263188" name="Picture 20" descr="b39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96188" y="5373688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3189" name="WordArt 21"/>
          <p:cNvSpPr>
            <a:spLocks noChangeArrowheads="1" noChangeShapeType="1" noTextEdit="1"/>
          </p:cNvSpPr>
          <p:nvPr/>
        </p:nvSpPr>
        <p:spPr bwMode="auto">
          <a:xfrm rot="5400000">
            <a:off x="1785938" y="3117850"/>
            <a:ext cx="5257800" cy="8382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Единая  матрица</a:t>
            </a:r>
          </a:p>
        </p:txBody>
      </p:sp>
      <p:sp>
        <p:nvSpPr>
          <p:cNvPr id="263190" name="AutoShape 22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092825"/>
            <a:ext cx="647700" cy="576263"/>
          </a:xfrm>
          <a:prstGeom prst="actionButtonDocumen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3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3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63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6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26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84" grpId="0"/>
      <p:bldP spid="263187" grpId="0"/>
      <p:bldP spid="263189" grpId="0" animBg="1"/>
      <p:bldP spid="2631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000125" y="-58738"/>
            <a:ext cx="73580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latin typeface="Tahoma" pitchFamily="34" charset="0"/>
                <a:ea typeface="Times New Roman" pitchFamily="18" charset="0"/>
                <a:cs typeface="Tahoma" pitchFamily="34" charset="0"/>
              </a:rPr>
              <a:t>Динамическая структура личности</a:t>
            </a:r>
            <a:endParaRPr lang="ru-RU" sz="1100">
              <a:latin typeface="Arial" charset="0"/>
              <a:ea typeface="Times New Roman" pitchFamily="18" charset="0"/>
              <a:cs typeface="Tahoma" pitchFamily="34" charset="0"/>
            </a:endParaRPr>
          </a:p>
          <a:p>
            <a:pPr algn="ctr" eaLnBrk="0" hangingPunct="0"/>
            <a:r>
              <a:rPr lang="ru-RU" b="1">
                <a:latin typeface="Tahoma" pitchFamily="34" charset="0"/>
                <a:ea typeface="Times New Roman" pitchFamily="18" charset="0"/>
                <a:cs typeface="Tahoma" pitchFamily="34" charset="0"/>
              </a:rPr>
              <a:t> ( по К. Платонову)</a:t>
            </a:r>
            <a:endParaRPr lang="ru-RU" sz="1800">
              <a:latin typeface="Arial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251940" name="Text Box 36"/>
          <p:cNvSpPr txBox="1">
            <a:spLocks noChangeArrowheads="1"/>
          </p:cNvSpPr>
          <p:nvPr/>
        </p:nvSpPr>
        <p:spPr bwMode="auto">
          <a:xfrm>
            <a:off x="0" y="1557338"/>
            <a:ext cx="25923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Направленность</a:t>
            </a:r>
          </a:p>
          <a:p>
            <a:pPr algn="ctr">
              <a:defRPr/>
            </a:pPr>
            <a:r>
              <a:rPr lang="ru-RU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личности</a:t>
            </a:r>
          </a:p>
        </p:txBody>
      </p:sp>
      <p:sp>
        <p:nvSpPr>
          <p:cNvPr id="251941" name="Text Box 37"/>
          <p:cNvSpPr txBox="1">
            <a:spLocks noChangeArrowheads="1"/>
          </p:cNvSpPr>
          <p:nvPr/>
        </p:nvSpPr>
        <p:spPr bwMode="auto">
          <a:xfrm>
            <a:off x="323850" y="2565400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Опыт</a:t>
            </a:r>
          </a:p>
        </p:txBody>
      </p:sp>
      <p:sp>
        <p:nvSpPr>
          <p:cNvPr id="251942" name="Text Box 38"/>
          <p:cNvSpPr txBox="1">
            <a:spLocks noChangeArrowheads="1"/>
          </p:cNvSpPr>
          <p:nvPr/>
        </p:nvSpPr>
        <p:spPr bwMode="auto">
          <a:xfrm>
            <a:off x="6659563" y="2565400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solidFill>
                  <a:schemeClr val="accent2"/>
                </a:solidFill>
              </a:rPr>
              <a:t>Обучение</a:t>
            </a:r>
          </a:p>
        </p:txBody>
      </p:sp>
      <p:sp>
        <p:nvSpPr>
          <p:cNvPr id="251943" name="Text Box 39"/>
          <p:cNvSpPr txBox="1">
            <a:spLocks noChangeArrowheads="1"/>
          </p:cNvSpPr>
          <p:nvPr/>
        </p:nvSpPr>
        <p:spPr bwMode="auto">
          <a:xfrm>
            <a:off x="2484438" y="1557338"/>
            <a:ext cx="22320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990099"/>
                </a:solidFill>
                <a:latin typeface="Comic Sans MS" pitchFamily="66" charset="0"/>
                <a:cs typeface="Times New Roman" pitchFamily="18" charset="0"/>
              </a:rPr>
              <a:t>Интересы, идеалы,  мотивы,  желания иерархия ценностей</a:t>
            </a:r>
          </a:p>
        </p:txBody>
      </p:sp>
      <p:sp>
        <p:nvSpPr>
          <p:cNvPr id="251944" name="Text Box 40"/>
          <p:cNvSpPr txBox="1">
            <a:spLocks noChangeArrowheads="1"/>
          </p:cNvSpPr>
          <p:nvPr/>
        </p:nvSpPr>
        <p:spPr bwMode="auto">
          <a:xfrm>
            <a:off x="6732588" y="1557338"/>
            <a:ext cx="2014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solidFill>
                  <a:srgbClr val="990099"/>
                </a:solidFill>
              </a:rPr>
              <a:t>Воспитание</a:t>
            </a:r>
            <a:endParaRPr lang="ru-RU" sz="1600" b="1">
              <a:solidFill>
                <a:srgbClr val="990099"/>
              </a:solidFill>
            </a:endParaRPr>
          </a:p>
        </p:txBody>
      </p:sp>
      <p:sp>
        <p:nvSpPr>
          <p:cNvPr id="251945" name="Text Box 41"/>
          <p:cNvSpPr txBox="1">
            <a:spLocks noChangeArrowheads="1"/>
          </p:cNvSpPr>
          <p:nvPr/>
        </p:nvSpPr>
        <p:spPr bwMode="auto">
          <a:xfrm>
            <a:off x="4932363" y="1557338"/>
            <a:ext cx="1943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990099"/>
                </a:solidFill>
                <a:latin typeface="Comic Sans MS" pitchFamily="66" charset="0"/>
                <a:cs typeface="Times New Roman" pitchFamily="18" charset="0"/>
              </a:rPr>
              <a:t>Практически нет биологического</a:t>
            </a:r>
          </a:p>
        </p:txBody>
      </p:sp>
      <p:sp>
        <p:nvSpPr>
          <p:cNvPr id="251946" name="Text Box 42"/>
          <p:cNvSpPr txBox="1">
            <a:spLocks noChangeArrowheads="1"/>
          </p:cNvSpPr>
          <p:nvPr/>
        </p:nvSpPr>
        <p:spPr bwMode="auto">
          <a:xfrm>
            <a:off x="2411413" y="2492375"/>
            <a:ext cx="22320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Знания, умения, навыки, привычки</a:t>
            </a:r>
          </a:p>
        </p:txBody>
      </p:sp>
      <p:sp>
        <p:nvSpPr>
          <p:cNvPr id="251947" name="Text Box 43"/>
          <p:cNvSpPr txBox="1">
            <a:spLocks noChangeArrowheads="1"/>
          </p:cNvSpPr>
          <p:nvPr/>
        </p:nvSpPr>
        <p:spPr bwMode="auto">
          <a:xfrm>
            <a:off x="4643438" y="2420938"/>
            <a:ext cx="22320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>Гораздо больше социального, чем биологического</a:t>
            </a:r>
          </a:p>
        </p:txBody>
      </p:sp>
      <p:sp>
        <p:nvSpPr>
          <p:cNvPr id="251949" name="Text Box 45"/>
          <p:cNvSpPr txBox="1">
            <a:spLocks noChangeArrowheads="1"/>
          </p:cNvSpPr>
          <p:nvPr/>
        </p:nvSpPr>
        <p:spPr bwMode="auto">
          <a:xfrm>
            <a:off x="6659563" y="3716338"/>
            <a:ext cx="2232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solidFill>
                  <a:srgbClr val="CC0000"/>
                </a:solidFill>
              </a:rPr>
              <a:t>Упражнения</a:t>
            </a:r>
          </a:p>
          <a:p>
            <a:pPr algn="ctr" eaLnBrk="0" hangingPunct="0"/>
            <a:endParaRPr lang="ru-RU" sz="1600" b="1"/>
          </a:p>
        </p:txBody>
      </p:sp>
      <p:sp>
        <p:nvSpPr>
          <p:cNvPr id="251950" name="Text Box 46"/>
          <p:cNvSpPr txBox="1">
            <a:spLocks noChangeArrowheads="1"/>
          </p:cNvSpPr>
          <p:nvPr/>
        </p:nvSpPr>
        <p:spPr bwMode="auto">
          <a:xfrm>
            <a:off x="179388" y="3357563"/>
            <a:ext cx="22320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C0000"/>
                </a:solidFill>
                <a:latin typeface="Comic Sans MS" pitchFamily="66" charset="0"/>
                <a:cs typeface="Times New Roman" pitchFamily="18" charset="0"/>
              </a:rPr>
              <a:t>Особенности психических процессов</a:t>
            </a:r>
          </a:p>
        </p:txBody>
      </p:sp>
      <p:sp>
        <p:nvSpPr>
          <p:cNvPr id="251951" name="Text Box 47"/>
          <p:cNvSpPr txBox="1">
            <a:spLocks noChangeArrowheads="1"/>
          </p:cNvSpPr>
          <p:nvPr/>
        </p:nvSpPr>
        <p:spPr bwMode="auto">
          <a:xfrm>
            <a:off x="0" y="5373688"/>
            <a:ext cx="27717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b="1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Биопсихические свойства</a:t>
            </a:r>
          </a:p>
        </p:txBody>
      </p:sp>
      <p:sp>
        <p:nvSpPr>
          <p:cNvPr id="251952" name="Text Box 48"/>
          <p:cNvSpPr txBox="1">
            <a:spLocks noChangeArrowheads="1"/>
          </p:cNvSpPr>
          <p:nvPr/>
        </p:nvSpPr>
        <p:spPr bwMode="auto">
          <a:xfrm>
            <a:off x="2484438" y="3284538"/>
            <a:ext cx="223202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>
                <a:solidFill>
                  <a:srgbClr val="CC0000"/>
                </a:solidFill>
                <a:latin typeface="Comic Sans MS" pitchFamily="66" charset="0"/>
                <a:cs typeface="Times New Roman" pitchFamily="18" charset="0"/>
              </a:rPr>
              <a:t>Воля, чувства, ощущения, эмоции, память, внимание, ведущий канал восприятия информации, доминирование полушарий</a:t>
            </a:r>
            <a:endParaRPr lang="ru-RU" sz="1600" b="1">
              <a:solidFill>
                <a:srgbClr val="CC0000"/>
              </a:solidFill>
            </a:endParaRPr>
          </a:p>
        </p:txBody>
      </p:sp>
      <p:sp>
        <p:nvSpPr>
          <p:cNvPr id="251953" name="Text Box 49"/>
          <p:cNvSpPr txBox="1">
            <a:spLocks noChangeArrowheads="1"/>
          </p:cNvSpPr>
          <p:nvPr/>
        </p:nvSpPr>
        <p:spPr bwMode="auto">
          <a:xfrm>
            <a:off x="2555875" y="5373688"/>
            <a:ext cx="22320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Возрастные особенности, </a:t>
            </a:r>
          </a:p>
          <a:p>
            <a:pPr algn="ctr"/>
            <a:r>
              <a:rPr lang="ru-RU" sz="1600" b="1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половые различия</a:t>
            </a:r>
            <a:r>
              <a:rPr lang="ru-RU" sz="1400" b="1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sz="1600" b="1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темперамент</a:t>
            </a:r>
          </a:p>
        </p:txBody>
      </p:sp>
      <p:sp>
        <p:nvSpPr>
          <p:cNvPr id="251954" name="Text Box 50"/>
          <p:cNvSpPr txBox="1">
            <a:spLocks noChangeArrowheads="1"/>
          </p:cNvSpPr>
          <p:nvPr/>
        </p:nvSpPr>
        <p:spPr bwMode="auto">
          <a:xfrm>
            <a:off x="4787900" y="5445125"/>
            <a:ext cx="19446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600" b="1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Практически нет социального</a:t>
            </a:r>
          </a:p>
        </p:txBody>
      </p:sp>
      <p:sp>
        <p:nvSpPr>
          <p:cNvPr id="251955" name="Text Box 51"/>
          <p:cNvSpPr txBox="1">
            <a:spLocks noChangeArrowheads="1"/>
          </p:cNvSpPr>
          <p:nvPr/>
        </p:nvSpPr>
        <p:spPr bwMode="auto">
          <a:xfrm>
            <a:off x="4643438" y="3573463"/>
            <a:ext cx="22320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CC0000"/>
                </a:solidFill>
                <a:latin typeface="Comic Sans MS" pitchFamily="66" charset="0"/>
                <a:cs typeface="Times New Roman" pitchFamily="18" charset="0"/>
              </a:rPr>
              <a:t>Гораздо больше биологического, </a:t>
            </a:r>
          </a:p>
          <a:p>
            <a:pPr algn="ctr"/>
            <a:r>
              <a:rPr lang="ru-RU" sz="1600" b="1">
                <a:solidFill>
                  <a:srgbClr val="CC0000"/>
                </a:solidFill>
                <a:latin typeface="Comic Sans MS" pitchFamily="66" charset="0"/>
                <a:cs typeface="Times New Roman" pitchFamily="18" charset="0"/>
              </a:rPr>
              <a:t>чем социального</a:t>
            </a:r>
          </a:p>
        </p:txBody>
      </p:sp>
      <p:sp>
        <p:nvSpPr>
          <p:cNvPr id="251956" name="Text Box 52"/>
          <p:cNvSpPr txBox="1">
            <a:spLocks noChangeArrowheads="1"/>
          </p:cNvSpPr>
          <p:nvPr/>
        </p:nvSpPr>
        <p:spPr bwMode="auto">
          <a:xfrm>
            <a:off x="6804025" y="5373688"/>
            <a:ext cx="194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8000"/>
                </a:solidFill>
              </a:rPr>
              <a:t>Тренировка</a:t>
            </a:r>
          </a:p>
        </p:txBody>
      </p:sp>
      <p:graphicFrame>
        <p:nvGraphicFramePr>
          <p:cNvPr id="251958" name="Group 54"/>
          <p:cNvGraphicFramePr>
            <a:graphicFrameLocks noGrp="1"/>
          </p:cNvGraphicFramePr>
          <p:nvPr/>
        </p:nvGraphicFramePr>
        <p:xfrm>
          <a:off x="395288" y="692150"/>
          <a:ext cx="8569325" cy="858838"/>
        </p:xfrm>
        <a:graphic>
          <a:graphicData uri="http://schemas.openxmlformats.org/drawingml/2006/table">
            <a:tbl>
              <a:tblPr/>
              <a:tblGrid>
                <a:gridCol w="2243137"/>
                <a:gridCol w="2241550"/>
                <a:gridCol w="2003425"/>
                <a:gridCol w="2081213"/>
              </a:tblGrid>
              <a:tr h="8588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Подсистема личности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Структура подсистемы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Соотношение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биологического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и социального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Виды развития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и формирования</a:t>
                      </a: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11" name="Text Box 66"/>
          <p:cNvSpPr txBox="1">
            <a:spLocks noChangeArrowheads="1"/>
          </p:cNvSpPr>
          <p:nvPr/>
        </p:nvSpPr>
        <p:spPr bwMode="auto">
          <a:xfrm>
            <a:off x="611188" y="4724400"/>
            <a:ext cx="3744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51972" name="Text Box 68"/>
          <p:cNvSpPr txBox="1">
            <a:spLocks noChangeArrowheads="1"/>
          </p:cNvSpPr>
          <p:nvPr/>
        </p:nvSpPr>
        <p:spPr bwMode="auto">
          <a:xfrm>
            <a:off x="4143375" y="1928813"/>
            <a:ext cx="1152525" cy="4572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хочу</a:t>
            </a:r>
          </a:p>
        </p:txBody>
      </p:sp>
      <p:sp>
        <p:nvSpPr>
          <p:cNvPr id="251974" name="Text Box 70"/>
          <p:cNvSpPr txBox="1">
            <a:spLocks noChangeArrowheads="1"/>
          </p:cNvSpPr>
          <p:nvPr/>
        </p:nvSpPr>
        <p:spPr bwMode="auto">
          <a:xfrm>
            <a:off x="3571875" y="2857500"/>
            <a:ext cx="2232025" cy="4572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знаю, умею</a:t>
            </a:r>
          </a:p>
        </p:txBody>
      </p:sp>
      <p:sp>
        <p:nvSpPr>
          <p:cNvPr id="251975" name="Text Box 71"/>
          <p:cNvSpPr txBox="1">
            <a:spLocks noChangeArrowheads="1"/>
          </p:cNvSpPr>
          <p:nvPr/>
        </p:nvSpPr>
        <p:spPr bwMode="auto">
          <a:xfrm>
            <a:off x="4071938" y="4286250"/>
            <a:ext cx="1512887" cy="823913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/>
              <a:t>могу</a:t>
            </a:r>
          </a:p>
        </p:txBody>
      </p:sp>
      <p:sp>
        <p:nvSpPr>
          <p:cNvPr id="251976" name="AutoShape 72"/>
          <p:cNvSpPr>
            <a:spLocks/>
          </p:cNvSpPr>
          <p:nvPr/>
        </p:nvSpPr>
        <p:spPr bwMode="auto">
          <a:xfrm>
            <a:off x="2411413" y="3644900"/>
            <a:ext cx="504825" cy="2520950"/>
          </a:xfrm>
          <a:prstGeom prst="rightBrace">
            <a:avLst>
              <a:gd name="adj1" fmla="val 41614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1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1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1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1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1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1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25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25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25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51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5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5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8" dur="2000"/>
                                        <p:tgtEl>
                                          <p:spTgt spid="251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3" dur="2000"/>
                                        <p:tgtEl>
                                          <p:spTgt spid="251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8" dur="2000"/>
                                        <p:tgtEl>
                                          <p:spTgt spid="25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1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1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1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1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1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1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51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51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51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2000"/>
                                        <p:tgtEl>
                                          <p:spTgt spid="25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1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1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5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2000"/>
                                        <p:tgtEl>
                                          <p:spTgt spid="25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6" dur="2000"/>
                                        <p:tgtEl>
                                          <p:spTgt spid="25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40" grpId="0"/>
      <p:bldP spid="251941" grpId="0"/>
      <p:bldP spid="251942" grpId="0"/>
      <p:bldP spid="251943" grpId="0"/>
      <p:bldP spid="251944" grpId="0"/>
      <p:bldP spid="251945" grpId="0"/>
      <p:bldP spid="251946" grpId="0"/>
      <p:bldP spid="251947" grpId="0"/>
      <p:bldP spid="251949" grpId="0"/>
      <p:bldP spid="251950" grpId="0"/>
      <p:bldP spid="251951" grpId="0"/>
      <p:bldP spid="251952" grpId="0"/>
      <p:bldP spid="251953" grpId="0"/>
      <p:bldP spid="251954" grpId="0"/>
      <p:bldP spid="251955" grpId="0"/>
      <p:bldP spid="251956" grpId="0"/>
      <p:bldP spid="251972" grpId="0" animBg="1"/>
      <p:bldP spid="251974" grpId="0" animBg="1"/>
      <p:bldP spid="251975" grpId="0" animBg="1"/>
      <p:bldP spid="2519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80400" cy="936625"/>
          </a:xfrm>
        </p:spPr>
        <p:txBody>
          <a:bodyPr/>
          <a:lstStyle/>
          <a:p>
            <a:pPr eaLnBrk="1" hangingPunct="1"/>
            <a:r>
              <a:rPr lang="en-US" sz="2400" b="1" smtClean="0"/>
              <a:t>Структура учебно</a:t>
            </a:r>
            <a:r>
              <a:rPr lang="ru-RU" sz="2400" b="1" smtClean="0"/>
              <a:t>-познавательных</a:t>
            </a:r>
            <a:r>
              <a:rPr lang="en-US" sz="2400" b="1" smtClean="0"/>
              <a:t> </a:t>
            </a:r>
            <a:r>
              <a:rPr lang="ru-RU" sz="2400" b="1" smtClean="0"/>
              <a:t>ресурсов</a:t>
            </a:r>
            <a:r>
              <a:rPr lang="en-US" sz="2400" b="1" smtClean="0"/>
              <a:t> </a:t>
            </a:r>
            <a:r>
              <a:rPr lang="ru-RU" sz="2400" b="1" smtClean="0"/>
              <a:t>ребенка</a:t>
            </a:r>
            <a:endParaRPr lang="en-US" sz="2400" smtClean="0"/>
          </a:p>
        </p:txBody>
      </p:sp>
      <p:sp>
        <p:nvSpPr>
          <p:cNvPr id="75779" name="Line 3"/>
          <p:cNvSpPr>
            <a:spLocks noChangeShapeType="1"/>
          </p:cNvSpPr>
          <p:nvPr/>
        </p:nvSpPr>
        <p:spPr bwMode="auto">
          <a:xfrm>
            <a:off x="4643438" y="1916113"/>
            <a:ext cx="0" cy="40338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780" name="Line 4"/>
          <p:cNvSpPr>
            <a:spLocks noChangeShapeType="1"/>
          </p:cNvSpPr>
          <p:nvPr/>
        </p:nvSpPr>
        <p:spPr bwMode="auto">
          <a:xfrm>
            <a:off x="2411413" y="3716338"/>
            <a:ext cx="441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5148263" y="1989138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/>
              <a:t>знаю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5076825" y="3860800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/>
              <a:t>умею</a:t>
            </a: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2700338" y="3789363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/>
              <a:t>могу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2700338" y="1916113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/>
              <a:t>хочу</a:t>
            </a:r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5292725" y="2667000"/>
            <a:ext cx="3167063" cy="401638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CC3300"/>
                </a:solidFill>
              </a:rPr>
              <a:t>Отметка</a:t>
            </a:r>
            <a:r>
              <a:rPr lang="ru-RU" b="1">
                <a:solidFill>
                  <a:srgbClr val="CC3300"/>
                </a:solidFill>
              </a:rPr>
              <a:t>-обученность</a:t>
            </a:r>
            <a:endParaRPr lang="en-US" b="1">
              <a:solidFill>
                <a:srgbClr val="CC3300"/>
              </a:solidFill>
            </a:endParaRPr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395288" y="2590800"/>
            <a:ext cx="4032250" cy="766763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CC3300"/>
                </a:solidFill>
              </a:rPr>
              <a:t>Уровень и вектор</a:t>
            </a:r>
            <a:r>
              <a:rPr lang="ru-RU" b="1">
                <a:solidFill>
                  <a:srgbClr val="CC3300"/>
                </a:solidFill>
              </a:rPr>
              <a:t> интересов, </a:t>
            </a:r>
          </a:p>
          <a:p>
            <a:pPr algn="ctr" eaLnBrk="0" hangingPunct="0"/>
            <a:r>
              <a:rPr lang="ru-RU" b="1">
                <a:solidFill>
                  <a:srgbClr val="CC3300"/>
                </a:solidFill>
              </a:rPr>
              <a:t>иерархия ценностей</a:t>
            </a:r>
            <a:endParaRPr lang="en-US" b="1">
              <a:solidFill>
                <a:srgbClr val="CC3300"/>
              </a:solidFill>
            </a:endParaRPr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1187450" y="4508500"/>
            <a:ext cx="3168650" cy="12255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b="1">
                <a:solidFill>
                  <a:srgbClr val="CC3300"/>
                </a:solidFill>
              </a:rPr>
              <a:t>Уровень</a:t>
            </a:r>
            <a:r>
              <a:rPr lang="ru-RU" b="1">
                <a:solidFill>
                  <a:srgbClr val="CC3300"/>
                </a:solidFill>
              </a:rPr>
              <a:t> развития</a:t>
            </a:r>
          </a:p>
          <a:p>
            <a:pPr eaLnBrk="0" hangingPunct="0"/>
            <a:r>
              <a:rPr lang="ru-RU" b="1">
                <a:solidFill>
                  <a:srgbClr val="CC3300"/>
                </a:solidFill>
              </a:rPr>
              <a:t>  памяти, внимания, </a:t>
            </a:r>
          </a:p>
          <a:p>
            <a:pPr eaLnBrk="0" hangingPunct="0"/>
            <a:r>
              <a:rPr lang="ru-RU" b="1">
                <a:solidFill>
                  <a:srgbClr val="CC3300"/>
                </a:solidFill>
              </a:rPr>
              <a:t>мышления и др.</a:t>
            </a:r>
            <a:endParaRPr lang="en-US" b="1">
              <a:solidFill>
                <a:srgbClr val="CC3300"/>
              </a:solidFill>
            </a:endParaRPr>
          </a:p>
        </p:txBody>
      </p:sp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5292725" y="4724400"/>
            <a:ext cx="2735263" cy="865188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b="1">
                <a:solidFill>
                  <a:srgbClr val="CC3300"/>
                </a:solidFill>
              </a:rPr>
              <a:t>Уровень</a:t>
            </a:r>
            <a:r>
              <a:rPr lang="ru-RU" b="1">
                <a:solidFill>
                  <a:srgbClr val="CC3300"/>
                </a:solidFill>
              </a:rPr>
              <a:t> развития </a:t>
            </a:r>
          </a:p>
          <a:p>
            <a:pPr eaLnBrk="0" hangingPunct="0"/>
            <a:r>
              <a:rPr lang="ru-RU" b="1">
                <a:solidFill>
                  <a:srgbClr val="CC3300"/>
                </a:solidFill>
              </a:rPr>
              <a:t>навыков и умений</a:t>
            </a:r>
            <a:endParaRPr lang="en-US" b="1">
              <a:solidFill>
                <a:srgbClr val="CC3300"/>
              </a:solidFill>
            </a:endParaRPr>
          </a:p>
        </p:txBody>
      </p:sp>
      <p:sp>
        <p:nvSpPr>
          <p:cNvPr id="75789" name="WordArt 13"/>
          <p:cNvSpPr>
            <a:spLocks noChangeArrowheads="1" noChangeShapeType="1" noTextEdit="1"/>
          </p:cNvSpPr>
          <p:nvPr/>
        </p:nvSpPr>
        <p:spPr bwMode="auto">
          <a:xfrm rot="-1510963">
            <a:off x="381000" y="1752600"/>
            <a:ext cx="2262188" cy="6873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воспитание</a:t>
            </a:r>
          </a:p>
        </p:txBody>
      </p:sp>
      <p:sp>
        <p:nvSpPr>
          <p:cNvPr id="75790" name="WordArt 14"/>
          <p:cNvSpPr>
            <a:spLocks noChangeArrowheads="1" noChangeShapeType="1" noTextEdit="1"/>
          </p:cNvSpPr>
          <p:nvPr/>
        </p:nvSpPr>
        <p:spPr bwMode="auto">
          <a:xfrm rot="1865017">
            <a:off x="6629400" y="1752600"/>
            <a:ext cx="2057400" cy="4191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обучение</a:t>
            </a:r>
          </a:p>
        </p:txBody>
      </p:sp>
      <p:sp>
        <p:nvSpPr>
          <p:cNvPr id="75791" name="WordArt 15"/>
          <p:cNvSpPr>
            <a:spLocks noChangeArrowheads="1" noChangeShapeType="1" noTextEdit="1"/>
          </p:cNvSpPr>
          <p:nvPr/>
        </p:nvSpPr>
        <p:spPr bwMode="auto">
          <a:xfrm rot="-1744998">
            <a:off x="6659563" y="5589588"/>
            <a:ext cx="1990725" cy="61118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обучение</a:t>
            </a:r>
          </a:p>
        </p:txBody>
      </p:sp>
      <p:sp>
        <p:nvSpPr>
          <p:cNvPr id="75792" name="WordArt 16"/>
          <p:cNvSpPr>
            <a:spLocks noChangeArrowheads="1" noChangeShapeType="1" noTextEdit="1"/>
          </p:cNvSpPr>
          <p:nvPr/>
        </p:nvSpPr>
        <p:spPr bwMode="auto">
          <a:xfrm rot="-1929843">
            <a:off x="7153275" y="5949950"/>
            <a:ext cx="1990725" cy="6111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упражнения</a:t>
            </a:r>
          </a:p>
        </p:txBody>
      </p:sp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4343400" y="1287463"/>
            <a:ext cx="1381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/>
              <a:t>психол</a:t>
            </a:r>
            <a:endParaRPr lang="en-US"/>
          </a:p>
        </p:txBody>
      </p:sp>
      <p:sp>
        <p:nvSpPr>
          <p:cNvPr id="75794" name="Text Box 18"/>
          <p:cNvSpPr txBox="1">
            <a:spLocks noChangeArrowheads="1"/>
          </p:cNvSpPr>
          <p:nvPr/>
        </p:nvSpPr>
        <p:spPr bwMode="auto">
          <a:xfrm>
            <a:off x="6934200" y="3352800"/>
            <a:ext cx="1093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с</a:t>
            </a:r>
            <a:r>
              <a:rPr lang="ru-RU" sz="2800" b="1"/>
              <a:t>овм</a:t>
            </a:r>
            <a:endParaRPr lang="en-US"/>
          </a:p>
        </p:txBody>
      </p:sp>
      <p:sp>
        <p:nvSpPr>
          <p:cNvPr id="75795" name="Text Box 19"/>
          <p:cNvSpPr txBox="1">
            <a:spLocks noChangeArrowheads="1"/>
          </p:cNvSpPr>
          <p:nvPr/>
        </p:nvSpPr>
        <p:spPr bwMode="auto">
          <a:xfrm>
            <a:off x="1447800" y="3429000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/>
              <a:t>сам</a:t>
            </a:r>
            <a:endParaRPr lang="en-US"/>
          </a:p>
        </p:txBody>
      </p:sp>
      <p:sp>
        <p:nvSpPr>
          <p:cNvPr id="75796" name="Text Box 20"/>
          <p:cNvSpPr txBox="1">
            <a:spLocks noChangeArrowheads="1"/>
          </p:cNvSpPr>
          <p:nvPr/>
        </p:nvSpPr>
        <p:spPr bwMode="auto">
          <a:xfrm>
            <a:off x="4191000" y="5867400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биол</a:t>
            </a:r>
            <a:endParaRPr lang="en-US"/>
          </a:p>
        </p:txBody>
      </p:sp>
      <p:sp>
        <p:nvSpPr>
          <p:cNvPr id="75797" name="WordArt 21"/>
          <p:cNvSpPr>
            <a:spLocks noChangeArrowheads="1" noChangeShapeType="1" noTextEdit="1"/>
          </p:cNvSpPr>
          <p:nvPr/>
        </p:nvSpPr>
        <p:spPr bwMode="auto">
          <a:xfrm rot="2045147">
            <a:off x="179388" y="5661025"/>
            <a:ext cx="1990725" cy="6111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тренировка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4" dur="80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5" dur="80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80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1" dur="80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2" dur="80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80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757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5" dur="80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6" dur="80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80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79" grpId="0" animBg="1"/>
      <p:bldP spid="75780" grpId="0" animBg="1"/>
      <p:bldP spid="75781" grpId="0"/>
      <p:bldP spid="75782" grpId="0"/>
      <p:bldP spid="75783" grpId="0"/>
      <p:bldP spid="75784" grpId="0"/>
      <p:bldP spid="75785" grpId="0" animBg="1"/>
      <p:bldP spid="75786" grpId="0" animBg="1"/>
      <p:bldP spid="75787" grpId="0" animBg="1"/>
      <p:bldP spid="75788" grpId="0" animBg="1"/>
      <p:bldP spid="75789" grpId="0" animBg="1"/>
      <p:bldP spid="75790" grpId="0" animBg="1"/>
      <p:bldP spid="75791" grpId="0" animBg="1"/>
      <p:bldP spid="75792" grpId="0" animBg="1"/>
      <p:bldP spid="75793" grpId="0"/>
      <p:bldP spid="75794" grpId="0"/>
      <p:bldP spid="75795" grpId="0"/>
      <p:bldP spid="75796" grpId="0"/>
      <p:bldP spid="7579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901700" y="712788"/>
            <a:ext cx="7340600" cy="6111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Структура учебного успеха ученика</a:t>
            </a:r>
            <a:endParaRPr lang="en-US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47813" y="1557338"/>
            <a:ext cx="6580187" cy="4648200"/>
            <a:chOff x="957" y="965"/>
            <a:chExt cx="4145" cy="2928"/>
          </a:xfrm>
        </p:grpSpPr>
        <p:sp>
          <p:nvSpPr>
            <p:cNvPr id="22533" name="Text Box 4"/>
            <p:cNvSpPr txBox="1">
              <a:spLocks noChangeArrowheads="1"/>
            </p:cNvSpPr>
            <p:nvPr/>
          </p:nvSpPr>
          <p:spPr bwMode="auto">
            <a:xfrm>
              <a:off x="2685" y="3605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57" y="965"/>
              <a:ext cx="4145" cy="2688"/>
              <a:chOff x="912" y="1056"/>
              <a:chExt cx="4145" cy="2688"/>
            </a:xfrm>
          </p:grpSpPr>
          <p:sp>
            <p:nvSpPr>
              <p:cNvPr id="22535" name="Line 6"/>
              <p:cNvSpPr>
                <a:spLocks noChangeShapeType="1"/>
              </p:cNvSpPr>
              <p:nvPr/>
            </p:nvSpPr>
            <p:spPr bwMode="auto">
              <a:xfrm>
                <a:off x="2928" y="1056"/>
                <a:ext cx="48" cy="26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36" name="Line 7"/>
              <p:cNvSpPr>
                <a:spLocks noChangeShapeType="1"/>
              </p:cNvSpPr>
              <p:nvPr/>
            </p:nvSpPr>
            <p:spPr bwMode="auto">
              <a:xfrm>
                <a:off x="1536" y="2256"/>
                <a:ext cx="27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37" name="Text Box 8"/>
              <p:cNvSpPr txBox="1">
                <a:spLocks noChangeArrowheads="1"/>
              </p:cNvSpPr>
              <p:nvPr/>
            </p:nvSpPr>
            <p:spPr bwMode="auto">
              <a:xfrm>
                <a:off x="3470" y="1207"/>
                <a:ext cx="86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4000"/>
                  <a:t>знаю</a:t>
                </a:r>
              </a:p>
            </p:txBody>
          </p:sp>
          <p:sp>
            <p:nvSpPr>
              <p:cNvPr id="22538" name="Text Box 9"/>
              <p:cNvSpPr txBox="1">
                <a:spLocks noChangeArrowheads="1"/>
              </p:cNvSpPr>
              <p:nvPr/>
            </p:nvSpPr>
            <p:spPr bwMode="auto">
              <a:xfrm>
                <a:off x="3515" y="2750"/>
                <a:ext cx="86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4000"/>
                  <a:t>умею</a:t>
                </a:r>
              </a:p>
            </p:txBody>
          </p:sp>
          <p:sp>
            <p:nvSpPr>
              <p:cNvPr id="22539" name="Text Box 10"/>
              <p:cNvSpPr txBox="1">
                <a:spLocks noChangeArrowheads="1"/>
              </p:cNvSpPr>
              <p:nvPr/>
            </p:nvSpPr>
            <p:spPr bwMode="auto">
              <a:xfrm>
                <a:off x="1519" y="2750"/>
                <a:ext cx="86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4000"/>
                  <a:t>могу</a:t>
                </a:r>
              </a:p>
            </p:txBody>
          </p:sp>
          <p:sp>
            <p:nvSpPr>
              <p:cNvPr id="22540" name="Text Box 11"/>
              <p:cNvSpPr txBox="1">
                <a:spLocks noChangeArrowheads="1"/>
              </p:cNvSpPr>
              <p:nvPr/>
            </p:nvSpPr>
            <p:spPr bwMode="auto">
              <a:xfrm>
                <a:off x="1474" y="1207"/>
                <a:ext cx="86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4000"/>
                  <a:t>хочу</a:t>
                </a:r>
              </a:p>
            </p:txBody>
          </p:sp>
          <p:sp>
            <p:nvSpPr>
              <p:cNvPr id="22541" name="Text Box 12"/>
              <p:cNvSpPr txBox="1">
                <a:spLocks noChangeArrowheads="1"/>
              </p:cNvSpPr>
              <p:nvPr/>
            </p:nvSpPr>
            <p:spPr bwMode="auto">
              <a:xfrm>
                <a:off x="4368" y="2112"/>
                <a:ext cx="68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endParaRPr lang="ru-RU"/>
              </a:p>
            </p:txBody>
          </p:sp>
          <p:sp>
            <p:nvSpPr>
              <p:cNvPr id="22542" name="Text Box 13"/>
              <p:cNvSpPr txBox="1">
                <a:spLocks noChangeArrowheads="1"/>
              </p:cNvSpPr>
              <p:nvPr/>
            </p:nvSpPr>
            <p:spPr bwMode="auto">
              <a:xfrm>
                <a:off x="912" y="2160"/>
                <a:ext cx="5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endParaRPr lang="ru-RU"/>
              </a:p>
            </p:txBody>
          </p:sp>
          <p:sp>
            <p:nvSpPr>
              <p:cNvPr id="22543" name="Line 14"/>
              <p:cNvSpPr>
                <a:spLocks noChangeShapeType="1"/>
              </p:cNvSpPr>
              <p:nvPr/>
            </p:nvSpPr>
            <p:spPr bwMode="auto">
              <a:xfrm flipV="1">
                <a:off x="2971" y="1117"/>
                <a:ext cx="635" cy="113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4" name="Line 15"/>
              <p:cNvSpPr>
                <a:spLocks noChangeShapeType="1"/>
              </p:cNvSpPr>
              <p:nvPr/>
            </p:nvSpPr>
            <p:spPr bwMode="auto">
              <a:xfrm flipV="1">
                <a:off x="3061" y="1162"/>
                <a:ext cx="1497" cy="10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5" name="Line 16"/>
              <p:cNvSpPr>
                <a:spLocks noChangeShapeType="1"/>
              </p:cNvSpPr>
              <p:nvPr/>
            </p:nvSpPr>
            <p:spPr bwMode="auto">
              <a:xfrm flipV="1">
                <a:off x="3016" y="1979"/>
                <a:ext cx="1179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6" name="Line 17"/>
              <p:cNvSpPr>
                <a:spLocks noChangeShapeType="1"/>
              </p:cNvSpPr>
              <p:nvPr/>
            </p:nvSpPr>
            <p:spPr bwMode="auto">
              <a:xfrm flipH="1" flipV="1">
                <a:off x="2653" y="1298"/>
                <a:ext cx="272" cy="95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7" name="Line 18"/>
              <p:cNvSpPr>
                <a:spLocks noChangeShapeType="1"/>
              </p:cNvSpPr>
              <p:nvPr/>
            </p:nvSpPr>
            <p:spPr bwMode="auto">
              <a:xfrm flipH="1" flipV="1">
                <a:off x="1791" y="1162"/>
                <a:ext cx="1134" cy="108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8" name="Line 19"/>
              <p:cNvSpPr>
                <a:spLocks noChangeShapeType="1"/>
              </p:cNvSpPr>
              <p:nvPr/>
            </p:nvSpPr>
            <p:spPr bwMode="auto">
              <a:xfrm flipH="1" flipV="1">
                <a:off x="2200" y="2069"/>
                <a:ext cx="680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49" name="Line 20"/>
              <p:cNvSpPr>
                <a:spLocks noChangeShapeType="1"/>
              </p:cNvSpPr>
              <p:nvPr/>
            </p:nvSpPr>
            <p:spPr bwMode="auto">
              <a:xfrm flipH="1">
                <a:off x="1882" y="2251"/>
                <a:ext cx="998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0" name="Line 21"/>
              <p:cNvSpPr>
                <a:spLocks noChangeShapeType="1"/>
              </p:cNvSpPr>
              <p:nvPr/>
            </p:nvSpPr>
            <p:spPr bwMode="auto">
              <a:xfrm flipH="1">
                <a:off x="2426" y="2296"/>
                <a:ext cx="499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1" name="Line 22"/>
              <p:cNvSpPr>
                <a:spLocks noChangeShapeType="1"/>
              </p:cNvSpPr>
              <p:nvPr/>
            </p:nvSpPr>
            <p:spPr bwMode="auto">
              <a:xfrm flipH="1">
                <a:off x="2472" y="2296"/>
                <a:ext cx="453" cy="90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2" name="Line 23"/>
              <p:cNvSpPr>
                <a:spLocks noChangeShapeType="1"/>
              </p:cNvSpPr>
              <p:nvPr/>
            </p:nvSpPr>
            <p:spPr bwMode="auto">
              <a:xfrm>
                <a:off x="2971" y="2296"/>
                <a:ext cx="408" cy="63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3" name="Line 24"/>
              <p:cNvSpPr>
                <a:spLocks noChangeShapeType="1"/>
              </p:cNvSpPr>
              <p:nvPr/>
            </p:nvSpPr>
            <p:spPr bwMode="auto">
              <a:xfrm>
                <a:off x="2971" y="2296"/>
                <a:ext cx="1678" cy="5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4" name="Line 25"/>
              <p:cNvSpPr>
                <a:spLocks noChangeShapeType="1"/>
              </p:cNvSpPr>
              <p:nvPr/>
            </p:nvSpPr>
            <p:spPr bwMode="auto">
              <a:xfrm>
                <a:off x="3016" y="2387"/>
                <a:ext cx="318" cy="117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5" name="Line 26"/>
              <p:cNvSpPr>
                <a:spLocks noChangeShapeType="1"/>
              </p:cNvSpPr>
              <p:nvPr/>
            </p:nvSpPr>
            <p:spPr bwMode="auto">
              <a:xfrm flipH="1">
                <a:off x="4195" y="1162"/>
                <a:ext cx="318" cy="8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6" name="Line 27"/>
              <p:cNvSpPr>
                <a:spLocks noChangeShapeType="1"/>
              </p:cNvSpPr>
              <p:nvPr/>
            </p:nvSpPr>
            <p:spPr bwMode="auto">
              <a:xfrm>
                <a:off x="4150" y="1979"/>
                <a:ext cx="136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7" name="Line 28"/>
              <p:cNvSpPr>
                <a:spLocks noChangeShapeType="1"/>
              </p:cNvSpPr>
              <p:nvPr/>
            </p:nvSpPr>
            <p:spPr bwMode="auto">
              <a:xfrm>
                <a:off x="4286" y="2251"/>
                <a:ext cx="318" cy="5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8" name="Line 29"/>
              <p:cNvSpPr>
                <a:spLocks noChangeShapeType="1"/>
              </p:cNvSpPr>
              <p:nvPr/>
            </p:nvSpPr>
            <p:spPr bwMode="auto">
              <a:xfrm flipH="1">
                <a:off x="3379" y="2840"/>
                <a:ext cx="1225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59" name="Line 30"/>
              <p:cNvSpPr>
                <a:spLocks noChangeShapeType="1"/>
              </p:cNvSpPr>
              <p:nvPr/>
            </p:nvSpPr>
            <p:spPr bwMode="auto">
              <a:xfrm flipH="1">
                <a:off x="3334" y="2886"/>
                <a:ext cx="45" cy="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60" name="Line 31"/>
              <p:cNvSpPr>
                <a:spLocks noChangeShapeType="1"/>
              </p:cNvSpPr>
              <p:nvPr/>
            </p:nvSpPr>
            <p:spPr bwMode="auto">
              <a:xfrm flipH="1" flipV="1">
                <a:off x="2472" y="3158"/>
                <a:ext cx="816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61" name="Line 32"/>
              <p:cNvSpPr>
                <a:spLocks noChangeShapeType="1"/>
              </p:cNvSpPr>
              <p:nvPr/>
            </p:nvSpPr>
            <p:spPr bwMode="auto">
              <a:xfrm>
                <a:off x="2472" y="2568"/>
                <a:ext cx="0" cy="5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62" name="Line 33"/>
              <p:cNvSpPr>
                <a:spLocks noChangeShapeType="1"/>
              </p:cNvSpPr>
              <p:nvPr/>
            </p:nvSpPr>
            <p:spPr bwMode="auto">
              <a:xfrm flipH="1" flipV="1">
                <a:off x="1927" y="2432"/>
                <a:ext cx="545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63" name="Line 34"/>
              <p:cNvSpPr>
                <a:spLocks noChangeShapeType="1"/>
              </p:cNvSpPr>
              <p:nvPr/>
            </p:nvSpPr>
            <p:spPr bwMode="auto">
              <a:xfrm flipH="1">
                <a:off x="1927" y="2069"/>
                <a:ext cx="273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64" name="Line 35"/>
              <p:cNvSpPr>
                <a:spLocks noChangeShapeType="1"/>
              </p:cNvSpPr>
              <p:nvPr/>
            </p:nvSpPr>
            <p:spPr bwMode="auto">
              <a:xfrm>
                <a:off x="1837" y="1207"/>
                <a:ext cx="363" cy="8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65" name="Line 36"/>
              <p:cNvSpPr>
                <a:spLocks noChangeShapeType="1"/>
              </p:cNvSpPr>
              <p:nvPr/>
            </p:nvSpPr>
            <p:spPr bwMode="auto">
              <a:xfrm>
                <a:off x="1837" y="1162"/>
                <a:ext cx="816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66" name="Line 37"/>
              <p:cNvSpPr>
                <a:spLocks noChangeShapeType="1"/>
              </p:cNvSpPr>
              <p:nvPr/>
            </p:nvSpPr>
            <p:spPr bwMode="auto">
              <a:xfrm flipV="1">
                <a:off x="2653" y="1162"/>
                <a:ext cx="953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567" name="Line 38"/>
              <p:cNvSpPr>
                <a:spLocks noChangeShapeType="1"/>
              </p:cNvSpPr>
              <p:nvPr/>
            </p:nvSpPr>
            <p:spPr bwMode="auto">
              <a:xfrm>
                <a:off x="3606" y="1162"/>
                <a:ext cx="862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46823" name="WordArt 39"/>
          <p:cNvSpPr>
            <a:spLocks noChangeArrowheads="1" noChangeShapeType="1" noTextEdit="1"/>
          </p:cNvSpPr>
          <p:nvPr/>
        </p:nvSpPr>
        <p:spPr bwMode="auto">
          <a:xfrm>
            <a:off x="3563938" y="2205038"/>
            <a:ext cx="3455987" cy="1944687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99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о б у ч а е м о с т ь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6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6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6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68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6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6" grpId="0"/>
      <p:bldP spid="2468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810" name="Group 2"/>
          <p:cNvGraphicFramePr>
            <a:graphicFrameLocks noGrp="1"/>
          </p:cNvGraphicFramePr>
          <p:nvPr/>
        </p:nvGraphicFramePr>
        <p:xfrm>
          <a:off x="971550" y="2492375"/>
          <a:ext cx="7705725" cy="3416301"/>
        </p:xfrm>
        <a:graphic>
          <a:graphicData uri="http://schemas.openxmlformats.org/drawingml/2006/table">
            <a:tbl>
              <a:tblPr/>
              <a:tblGrid>
                <a:gridCol w="1857375"/>
                <a:gridCol w="1909763"/>
                <a:gridCol w="2024062"/>
                <a:gridCol w="1914525"/>
              </a:tblGrid>
              <a:tr h="1293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сент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янв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фев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март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май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2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Обученность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Обучаемость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ОУУН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ПС-Ф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обученность,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обучаемость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ОУУН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ПС-Ф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обученность,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обучаемость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7827" name="WordArt 19"/>
          <p:cNvSpPr>
            <a:spLocks noChangeArrowheads="1" noChangeShapeType="1" noTextEdit="1"/>
          </p:cNvSpPr>
          <p:nvPr/>
        </p:nvSpPr>
        <p:spPr bwMode="auto">
          <a:xfrm>
            <a:off x="2195513" y="404813"/>
            <a:ext cx="5286375" cy="1100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Циклограмма мониторинга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524000" y="1398588"/>
          <a:ext cx="6096000" cy="4067175"/>
        </p:xfrm>
        <a:graphic>
          <a:graphicData uri="http://schemas.openxmlformats.org/presentationml/2006/ole">
            <p:oleObj spid="_x0000_s2050" name="Диаграмма" r:id="rId3" imgW="6096090" imgH="4067280" progId="MSGraph.Chart.8">
              <p:embed followColorScheme="full"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0" y="1588"/>
          <a:ext cx="9144000" cy="6856412"/>
        </p:xfrm>
        <a:graphic>
          <a:graphicData uri="http://schemas.openxmlformats.org/presentationml/2006/ole">
            <p:oleObj spid="_x0000_s2051" name="Диаграмма" r:id="rId4" imgW="4028959" imgH="2590950" progId="Excel.Sheet.8">
              <p:embed/>
            </p:oleObj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ChangeArrowheads="1"/>
          </p:cNvSpPr>
          <p:nvPr/>
        </p:nvSpPr>
        <p:spPr bwMode="auto">
          <a:xfrm>
            <a:off x="0" y="395288"/>
            <a:ext cx="9144000" cy="6681787"/>
          </a:xfrm>
          <a:prstGeom prst="rect">
            <a:avLst/>
          </a:prstGeom>
          <a:noFill/>
          <a:ln w="9525">
            <a:solidFill>
              <a:srgbClr val="FF7C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системе «воспитатель, учитель - ученик»:</a:t>
            </a:r>
          </a:p>
          <a:p>
            <a:pPr algn="ctr">
              <a:defRPr/>
            </a:pPr>
            <a:r>
              <a:rPr lang="ru-RU" b="1" i="1" dirty="0" err="1">
                <a:solidFill>
                  <a:srgbClr val="993300"/>
                </a:solidFill>
              </a:rPr>
              <a:t>Обученность</a:t>
            </a:r>
            <a:r>
              <a:rPr lang="ru-RU" sz="2000" b="1" dirty="0"/>
              <a:t>, измеряемая отметкой по предмету, </a:t>
            </a:r>
          </a:p>
          <a:p>
            <a:pPr algn="ctr">
              <a:defRPr/>
            </a:pPr>
            <a:r>
              <a:rPr lang="ru-RU" sz="2000" b="1" dirty="0"/>
              <a:t>определяет </a:t>
            </a:r>
            <a:r>
              <a:rPr lang="ru-RU" sz="20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характер педагогической помощи</a:t>
            </a:r>
            <a:r>
              <a:rPr lang="ru-RU" sz="2000" b="1" dirty="0"/>
              <a:t> </a:t>
            </a:r>
          </a:p>
          <a:p>
            <a:pPr algn="ctr">
              <a:defRPr/>
            </a:pPr>
            <a:r>
              <a:rPr lang="ru-RU" sz="2000" b="1" dirty="0"/>
              <a:t>для данного ребенка по данному предмету;</a:t>
            </a:r>
          </a:p>
          <a:p>
            <a:pPr algn="ctr">
              <a:defRPr/>
            </a:pPr>
            <a:endParaRPr lang="ru-RU" sz="2000" b="1" dirty="0"/>
          </a:p>
          <a:p>
            <a:pPr algn="ctr">
              <a:defRPr/>
            </a:pPr>
            <a:r>
              <a:rPr lang="ru-RU" b="1" i="1" dirty="0" err="1">
                <a:solidFill>
                  <a:srgbClr val="993300"/>
                </a:solidFill>
              </a:rPr>
              <a:t>Обучаемость</a:t>
            </a:r>
            <a:r>
              <a:rPr lang="ru-RU" sz="2000" b="1" dirty="0"/>
              <a:t> ученика определяет для воспитателя или учителя </a:t>
            </a:r>
          </a:p>
          <a:p>
            <a:pPr algn="ctr">
              <a:defRPr/>
            </a:pPr>
            <a:r>
              <a:rPr lang="ru-RU" sz="2000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уровень педагогической помощи</a:t>
            </a:r>
            <a:r>
              <a:rPr lang="ru-RU" sz="2000" b="1" dirty="0"/>
              <a:t>;</a:t>
            </a:r>
          </a:p>
          <a:p>
            <a:pPr algn="ctr">
              <a:defRPr/>
            </a:pPr>
            <a:endParaRPr lang="ru-RU" sz="2000" b="1" dirty="0"/>
          </a:p>
          <a:p>
            <a:pPr algn="ctr">
              <a:defRPr/>
            </a:pPr>
            <a:r>
              <a:rPr lang="ru-RU" b="1" i="1" dirty="0">
                <a:solidFill>
                  <a:srgbClr val="993300"/>
                </a:solidFill>
              </a:rPr>
              <a:t>Уровень развития </a:t>
            </a:r>
            <a:r>
              <a:rPr lang="ru-RU" b="1" i="1" dirty="0" err="1">
                <a:solidFill>
                  <a:srgbClr val="993300"/>
                </a:solidFill>
              </a:rPr>
              <a:t>общеучебных</a:t>
            </a:r>
            <a:r>
              <a:rPr lang="ru-RU" b="1" i="1" dirty="0">
                <a:solidFill>
                  <a:srgbClr val="993300"/>
                </a:solidFill>
              </a:rPr>
              <a:t> навыков</a:t>
            </a:r>
            <a:r>
              <a:rPr lang="ru-RU" sz="2000" b="1" dirty="0">
                <a:solidFill>
                  <a:srgbClr val="993300"/>
                </a:solidFill>
              </a:rPr>
              <a:t> </a:t>
            </a:r>
          </a:p>
          <a:p>
            <a:pPr algn="ctr">
              <a:defRPr/>
            </a:pPr>
            <a:r>
              <a:rPr lang="ru-RU" sz="2000" b="1" dirty="0"/>
              <a:t> определяет для воспитателя или учителя </a:t>
            </a:r>
          </a:p>
          <a:p>
            <a:pPr algn="ctr">
              <a:defRPr/>
            </a:pPr>
            <a:r>
              <a:rPr lang="ru-RU" sz="2000" b="1" u="sng" dirty="0">
                <a:latin typeface="Tahoma" pitchFamily="34" charset="0"/>
              </a:rPr>
              <a:t>выбор форм и приемов учебной деятельности ученика</a:t>
            </a:r>
            <a:r>
              <a:rPr lang="ru-RU" sz="2000" b="1" dirty="0"/>
              <a:t> </a:t>
            </a:r>
          </a:p>
          <a:p>
            <a:pPr algn="ctr">
              <a:defRPr/>
            </a:pPr>
            <a:r>
              <a:rPr lang="ru-RU" sz="2000" b="1" dirty="0"/>
              <a:t>комфортных для него, или развивающих недостаточно сформированные навыки.</a:t>
            </a:r>
          </a:p>
          <a:p>
            <a:pPr algn="ctr">
              <a:defRPr/>
            </a:pPr>
            <a:endParaRPr lang="ru-RU" sz="2000" b="1" dirty="0"/>
          </a:p>
          <a:p>
            <a:pPr algn="ctr">
              <a:defRPr/>
            </a:pPr>
            <a:r>
              <a:rPr lang="ru-RU" b="1" i="1" dirty="0">
                <a:solidFill>
                  <a:srgbClr val="993300"/>
                </a:solidFill>
              </a:rPr>
              <a:t>Особенности психических процессов и психофизиологии, </a:t>
            </a:r>
          </a:p>
          <a:p>
            <a:pPr algn="ctr">
              <a:defRPr/>
            </a:pPr>
            <a:r>
              <a:rPr lang="ru-RU" b="1" i="1" dirty="0">
                <a:solidFill>
                  <a:srgbClr val="993300"/>
                </a:solidFill>
              </a:rPr>
              <a:t>уровень развития </a:t>
            </a:r>
            <a:r>
              <a:rPr lang="ru-RU" b="1" i="1" dirty="0" err="1">
                <a:solidFill>
                  <a:srgbClr val="993300"/>
                </a:solidFill>
              </a:rPr>
              <a:t>мотивационно-волевой</a:t>
            </a:r>
            <a:r>
              <a:rPr lang="ru-RU" b="1" i="1" dirty="0">
                <a:solidFill>
                  <a:srgbClr val="993300"/>
                </a:solidFill>
              </a:rPr>
              <a:t> сферы</a:t>
            </a:r>
            <a:r>
              <a:rPr lang="ru-RU" b="1" i="1" dirty="0">
                <a:solidFill>
                  <a:srgbClr val="FF7C80"/>
                </a:solidFill>
              </a:rPr>
              <a:t> </a:t>
            </a:r>
          </a:p>
          <a:p>
            <a:pPr algn="ctr">
              <a:defRPr/>
            </a:pPr>
            <a:r>
              <a:rPr lang="ru-RU" sz="2000" b="1" dirty="0"/>
              <a:t>определяет для воспитателя и учителя формы заданий, </a:t>
            </a:r>
          </a:p>
          <a:p>
            <a:pPr algn="ctr">
              <a:defRPr/>
            </a:pPr>
            <a:r>
              <a:rPr lang="ru-RU" sz="2000" b="1" u="sng" dirty="0">
                <a:latin typeface="Tahoma" pitchFamily="34" charset="0"/>
              </a:rPr>
              <a:t>комфортные – создающие ситуацию успеха,  или тренирующих эти внутренние ресурсы ученика</a:t>
            </a:r>
          </a:p>
          <a:p>
            <a:pPr algn="ctr" eaLnBrk="0" hangingPunct="0">
              <a:defRPr/>
            </a:pPr>
            <a:endParaRPr lang="ru-RU" sz="2000" b="1" u="sng" dirty="0">
              <a:latin typeface="Tahoma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547813" y="325438"/>
            <a:ext cx="6010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800" b="1">
                <a:latin typeface="Arial" charset="0"/>
              </a:rPr>
              <a:t>Мониторинг результативности учебного процесса </a:t>
            </a:r>
            <a:endParaRPr lang="ru-RU" sz="1800">
              <a:latin typeface="Arial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68313" y="788988"/>
            <a:ext cx="7920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b="1">
                <a:latin typeface="Arial" charset="0"/>
              </a:rPr>
              <a:t>Класс   </a:t>
            </a:r>
            <a:r>
              <a:rPr lang="ru-RU" sz="1200" b="1" i="1" u="sng">
                <a:latin typeface="Arial" charset="0"/>
              </a:rPr>
              <a:t>6А  </a:t>
            </a:r>
            <a:r>
              <a:rPr lang="ru-RU" sz="1200" i="1" u="sng">
                <a:latin typeface="Arial" charset="0"/>
              </a:rPr>
              <a:t> </a:t>
            </a:r>
            <a:r>
              <a:rPr lang="ru-RU" sz="1200">
                <a:latin typeface="Arial" charset="0"/>
              </a:rPr>
              <a:t>      </a:t>
            </a:r>
            <a:r>
              <a:rPr lang="ru-RU" sz="1200" b="1">
                <a:latin typeface="Arial" charset="0"/>
              </a:rPr>
              <a:t>Учитель  </a:t>
            </a:r>
            <a:r>
              <a:rPr lang="ru-RU" sz="1200" b="1" i="1" u="sng">
                <a:latin typeface="Arial" charset="0"/>
              </a:rPr>
              <a:t>Галеева Н.Л.</a:t>
            </a:r>
            <a:r>
              <a:rPr lang="ru-RU" sz="1200" b="1" i="1">
                <a:latin typeface="Arial" charset="0"/>
              </a:rPr>
              <a:t> </a:t>
            </a:r>
            <a:r>
              <a:rPr lang="ru-RU" sz="1200" b="1">
                <a:latin typeface="Arial" charset="0"/>
              </a:rPr>
              <a:t>            Предмет</a:t>
            </a:r>
            <a:r>
              <a:rPr lang="ru-RU" sz="1200">
                <a:latin typeface="Arial" charset="0"/>
              </a:rPr>
              <a:t> </a:t>
            </a:r>
            <a:r>
              <a:rPr lang="ru-RU" sz="1200" b="1" i="1" u="sng">
                <a:latin typeface="Arial" charset="0"/>
              </a:rPr>
              <a:t>Естествознание  </a:t>
            </a:r>
            <a:r>
              <a:rPr lang="ru-RU" sz="1200">
                <a:latin typeface="Arial" charset="0"/>
              </a:rPr>
              <a:t>    </a:t>
            </a:r>
            <a:r>
              <a:rPr lang="ru-RU" sz="1200" b="1">
                <a:latin typeface="Arial" charset="0"/>
              </a:rPr>
              <a:t>Уч. год</a:t>
            </a:r>
            <a:r>
              <a:rPr lang="ru-RU" sz="1200">
                <a:latin typeface="Arial" charset="0"/>
              </a:rPr>
              <a:t>     </a:t>
            </a:r>
            <a:r>
              <a:rPr lang="ru-RU" sz="1200" b="1" i="1" u="sng">
                <a:latin typeface="Arial" charset="0"/>
              </a:rPr>
              <a:t>2003/2004</a:t>
            </a:r>
            <a:endParaRPr lang="ru-RU" sz="1200">
              <a:latin typeface="Arial" charset="0"/>
            </a:endParaRPr>
          </a:p>
          <a:p>
            <a:pPr eaLnBrk="0" hangingPunct="0"/>
            <a:endParaRPr lang="ru-RU" sz="1200">
              <a:latin typeface="Arial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-455613" y="1054100"/>
            <a:ext cx="4476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-455613" y="1054100"/>
            <a:ext cx="358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-455613" y="1054100"/>
            <a:ext cx="358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cs typeface="Times New Roman" pitchFamily="18" charset="0"/>
              </a:rPr>
              <a:t> </a:t>
            </a:r>
            <a:r>
              <a:rPr lang="ru-RU" sz="1600" b="1">
                <a:solidFill>
                  <a:srgbClr val="FF0000"/>
                </a:solidFill>
                <a:cs typeface="Times New Roman" pitchFamily="18" charset="0"/>
              </a:rPr>
              <a:t>+</a:t>
            </a:r>
            <a:endParaRPr lang="ru-RU" sz="1000">
              <a:cs typeface="Times New Roman" pitchFamily="18" charset="0"/>
            </a:endParaRPr>
          </a:p>
          <a:p>
            <a:pPr eaLnBrk="0" hangingPunct="0"/>
            <a:endParaRPr lang="ru-RU" sz="1800">
              <a:latin typeface="Arial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-455613" y="1054100"/>
            <a:ext cx="358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cs typeface="Times New Roman" pitchFamily="18" charset="0"/>
              </a:rPr>
              <a:t> </a:t>
            </a:r>
            <a:r>
              <a:rPr lang="ru-RU" sz="1600" b="1">
                <a:solidFill>
                  <a:srgbClr val="FF0000"/>
                </a:solidFill>
                <a:cs typeface="Times New Roman" pitchFamily="18" charset="0"/>
              </a:rPr>
              <a:t>+</a:t>
            </a:r>
            <a:endParaRPr lang="ru-RU" sz="1000">
              <a:cs typeface="Times New Roman" pitchFamily="18" charset="0"/>
            </a:endParaRPr>
          </a:p>
          <a:p>
            <a:pPr eaLnBrk="0" hangingPunct="0"/>
            <a:endParaRPr lang="ru-RU" sz="1800">
              <a:latin typeface="Arial" charset="0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-455613" y="1054100"/>
            <a:ext cx="358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cs typeface="Times New Roman" pitchFamily="18" charset="0"/>
              </a:rPr>
              <a:t> </a:t>
            </a:r>
            <a:r>
              <a:rPr lang="ru-RU" sz="1600" b="1">
                <a:solidFill>
                  <a:srgbClr val="FF0000"/>
                </a:solidFill>
                <a:cs typeface="Times New Roman" pitchFamily="18" charset="0"/>
              </a:rPr>
              <a:t>+</a:t>
            </a:r>
            <a:endParaRPr lang="ru-RU" sz="1000">
              <a:cs typeface="Times New Roman" pitchFamily="18" charset="0"/>
            </a:endParaRPr>
          </a:p>
          <a:p>
            <a:pPr eaLnBrk="0" hangingPunct="0"/>
            <a:endParaRPr lang="ru-RU" sz="1800">
              <a:latin typeface="Arial" charset="0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-455613" y="1054100"/>
            <a:ext cx="4476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-455613" y="1054100"/>
            <a:ext cx="358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-455613" y="1054100"/>
            <a:ext cx="358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cs typeface="Times New Roman" pitchFamily="18" charset="0"/>
              </a:rPr>
              <a:t> </a:t>
            </a:r>
            <a:r>
              <a:rPr lang="ru-RU" sz="1600" b="1">
                <a:solidFill>
                  <a:srgbClr val="FF0000"/>
                </a:solidFill>
                <a:cs typeface="Times New Roman" pitchFamily="18" charset="0"/>
              </a:rPr>
              <a:t>+</a:t>
            </a:r>
            <a:endParaRPr lang="ru-RU" sz="1000">
              <a:cs typeface="Times New Roman" pitchFamily="18" charset="0"/>
            </a:endParaRPr>
          </a:p>
          <a:p>
            <a:pPr eaLnBrk="0" hangingPunct="0"/>
            <a:endParaRPr lang="ru-RU" sz="1800">
              <a:latin typeface="Arial" charset="0"/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-455613" y="1054100"/>
            <a:ext cx="358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cs typeface="Times New Roman" pitchFamily="18" charset="0"/>
              </a:rPr>
              <a:t> </a:t>
            </a:r>
            <a:r>
              <a:rPr lang="ru-RU" sz="1600" b="1">
                <a:solidFill>
                  <a:srgbClr val="FF0000"/>
                </a:solidFill>
                <a:cs typeface="Times New Roman" pitchFamily="18" charset="0"/>
              </a:rPr>
              <a:t>+</a:t>
            </a:r>
            <a:endParaRPr lang="ru-RU" sz="1000">
              <a:cs typeface="Times New Roman" pitchFamily="18" charset="0"/>
            </a:endParaRPr>
          </a:p>
          <a:p>
            <a:pPr eaLnBrk="0" hangingPunct="0"/>
            <a:endParaRPr lang="ru-RU" sz="1800">
              <a:latin typeface="Arial" charset="0"/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-455613" y="1054100"/>
            <a:ext cx="358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cs typeface="Times New Roman" pitchFamily="18" charset="0"/>
              </a:rPr>
              <a:t> </a:t>
            </a:r>
            <a:r>
              <a:rPr lang="ru-RU" sz="1600" b="1">
                <a:solidFill>
                  <a:srgbClr val="FF0000"/>
                </a:solidFill>
                <a:cs typeface="Times New Roman" pitchFamily="18" charset="0"/>
              </a:rPr>
              <a:t>+</a:t>
            </a:r>
            <a:endParaRPr lang="ru-RU" sz="1000">
              <a:cs typeface="Times New Roman" pitchFamily="18" charset="0"/>
            </a:endParaRPr>
          </a:p>
          <a:p>
            <a:pPr eaLnBrk="0" hangingPunct="0"/>
            <a:endParaRPr lang="ru-RU" sz="1800">
              <a:latin typeface="Arial" charset="0"/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495300" y="1117600"/>
            <a:ext cx="4476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495300" y="1117600"/>
            <a:ext cx="358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495300" y="1117600"/>
            <a:ext cx="4476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3578225" y="2827338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250898" name="Group 18"/>
          <p:cNvGraphicFramePr>
            <a:graphicFrameLocks noGrp="1"/>
          </p:cNvGraphicFramePr>
          <p:nvPr/>
        </p:nvGraphicFramePr>
        <p:xfrm>
          <a:off x="250825" y="1125538"/>
          <a:ext cx="8812213" cy="5407026"/>
        </p:xfrm>
        <a:graphic>
          <a:graphicData uri="http://schemas.openxmlformats.org/drawingml/2006/table">
            <a:tbl>
              <a:tblPr/>
              <a:tblGrid>
                <a:gridCol w="776288"/>
                <a:gridCol w="434975"/>
                <a:gridCol w="325437"/>
                <a:gridCol w="327025"/>
                <a:gridCol w="379413"/>
                <a:gridCol w="422275"/>
                <a:gridCol w="431800"/>
                <a:gridCol w="419100"/>
                <a:gridCol w="441325"/>
                <a:gridCol w="307975"/>
                <a:gridCol w="373062"/>
                <a:gridCol w="295275"/>
                <a:gridCol w="344488"/>
                <a:gridCol w="366712"/>
                <a:gridCol w="552450"/>
                <a:gridCol w="492125"/>
                <a:gridCol w="461963"/>
                <a:gridCol w="468312"/>
                <a:gridCol w="700088"/>
                <a:gridCol w="492125"/>
              </a:tblGrid>
              <a:tr h="422275">
                <a:tc row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Учащиеся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Обученность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Обучаемость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ОУУН    (мыслит.)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ОУУН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8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АК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1ч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2ч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3ч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4ч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Год.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сент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лог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Смысл.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чтение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речь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 инф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 в груп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Навык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Баньковская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-1,5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- 1,5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Баранов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Валера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1 -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1 - 1,5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- 1,5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Николаев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Петя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-1,5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- 1,5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1 -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- 1,5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Мершин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Лева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- 1,5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Рыжов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Егор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  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 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-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 -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(динамика)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СОУ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72.8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72.8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72.8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 -  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 -  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 - 3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 -  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 -  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 - 3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60%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0658" name="Picture 2" descr="C:\Users\ПК\Desktop\IMG-20170923-WA01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04"/>
            <a:ext cx="7715304" cy="657229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галеева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36953">
            <a:off x="900113" y="836613"/>
            <a:ext cx="2493962" cy="373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галеева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94253">
            <a:off x="4932363" y="1052513"/>
            <a:ext cx="2770187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гале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2743200"/>
            <a:ext cx="27876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1547813" y="115888"/>
            <a:ext cx="62674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публикации автора по этой теме</a:t>
            </a:r>
          </a:p>
        </p:txBody>
      </p:sp>
      <p:pic>
        <p:nvPicPr>
          <p:cNvPr id="272390" name="Picture 6" descr="m_st_d_cd-r_52x_n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57340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391" name="Picture 7" descr="m_st_d_cd-r_52x_n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0113" y="52292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392" name="Picture 8" descr="m_st_d_cd-r_52x_n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45085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393" name="Picture 9" descr="m_st_d_cd-r_52x_n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566102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394" name="Picture 10" descr="m_st_d_cd-r_52x_n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5825" y="515778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395" name="Picture 11" descr="m_st_d_cd-r_52x_ne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47244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72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72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72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72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2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2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72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Text Box 2"/>
          <p:cNvSpPr txBox="1">
            <a:spLocks noChangeArrowheads="1"/>
          </p:cNvSpPr>
          <p:nvPr/>
        </p:nvSpPr>
        <p:spPr bwMode="auto">
          <a:xfrm>
            <a:off x="827088" y="260350"/>
            <a:ext cx="795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1. Провожу педагогический анализ, заполняю матрицу</a:t>
            </a:r>
          </a:p>
        </p:txBody>
      </p:sp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900113" y="836613"/>
            <a:ext cx="77755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2. Провожу занятие с классом – сравниваем результаты анализа и самоанализа, выбираем развивающие виды и формы работы для каждого </a:t>
            </a:r>
          </a:p>
        </p:txBody>
      </p:sp>
      <p:sp>
        <p:nvSpPr>
          <p:cNvPr id="274436" name="Text Box 4"/>
          <p:cNvSpPr txBox="1">
            <a:spLocks noChangeArrowheads="1"/>
          </p:cNvSpPr>
          <p:nvPr/>
        </p:nvSpPr>
        <p:spPr bwMode="auto">
          <a:xfrm>
            <a:off x="971550" y="2492375"/>
            <a:ext cx="72009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3. Выписываю для себя самые западающие параметры у каждого ученика – для подготовки к урокам</a:t>
            </a:r>
          </a:p>
        </p:txBody>
      </p:sp>
      <p:sp>
        <p:nvSpPr>
          <p:cNvPr id="274437" name="Text Box 5"/>
          <p:cNvSpPr txBox="1">
            <a:spLocks noChangeArrowheads="1"/>
          </p:cNvSpPr>
          <p:nvPr/>
        </p:nvSpPr>
        <p:spPr bwMode="auto">
          <a:xfrm>
            <a:off x="971550" y="4005263"/>
            <a:ext cx="770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4. Определяю для себя – как мотивировать каждого</a:t>
            </a:r>
            <a:r>
              <a:rPr lang="ru-RU"/>
              <a:t> </a:t>
            </a:r>
          </a:p>
        </p:txBody>
      </p:sp>
      <p:sp>
        <p:nvSpPr>
          <p:cNvPr id="274438" name="Text Box 6"/>
          <p:cNvSpPr txBox="1">
            <a:spLocks noChangeArrowheads="1"/>
          </p:cNvSpPr>
          <p:nvPr/>
        </p:nvSpPr>
        <p:spPr bwMode="auto">
          <a:xfrm>
            <a:off x="0" y="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3 ч.</a:t>
            </a:r>
          </a:p>
        </p:txBody>
      </p:sp>
      <p:sp>
        <p:nvSpPr>
          <p:cNvPr id="274439" name="Text Box 7"/>
          <p:cNvSpPr txBox="1">
            <a:spLocks noChangeArrowheads="1"/>
          </p:cNvSpPr>
          <p:nvPr/>
        </p:nvSpPr>
        <p:spPr bwMode="auto">
          <a:xfrm>
            <a:off x="179388" y="90805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 ч.</a:t>
            </a:r>
          </a:p>
        </p:txBody>
      </p:sp>
      <p:sp>
        <p:nvSpPr>
          <p:cNvPr id="274440" name="Text Box 8"/>
          <p:cNvSpPr txBox="1">
            <a:spLocks noChangeArrowheads="1"/>
          </p:cNvSpPr>
          <p:nvPr/>
        </p:nvSpPr>
        <p:spPr bwMode="auto">
          <a:xfrm>
            <a:off x="179388" y="25654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 ч.</a:t>
            </a:r>
          </a:p>
        </p:txBody>
      </p:sp>
      <p:sp>
        <p:nvSpPr>
          <p:cNvPr id="274441" name="Text Box 9"/>
          <p:cNvSpPr txBox="1">
            <a:spLocks noChangeArrowheads="1"/>
          </p:cNvSpPr>
          <p:nvPr/>
        </p:nvSpPr>
        <p:spPr bwMode="auto">
          <a:xfrm>
            <a:off x="179388" y="4005263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 ч.</a:t>
            </a:r>
          </a:p>
        </p:txBody>
      </p:sp>
      <p:pic>
        <p:nvPicPr>
          <p:cNvPr id="65537" name="Picture 1" descr="C:\Users\ПК\Desktop\IMG-20170923-WA0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429132"/>
            <a:ext cx="2906248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4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74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4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4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4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44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4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4" grpId="0"/>
      <p:bldP spid="274435" grpId="0"/>
      <p:bldP spid="274436" grpId="0"/>
      <p:bldP spid="274437" grpId="0"/>
      <p:bldP spid="274438" grpId="0"/>
      <p:bldP spid="274439" grpId="0"/>
      <p:bldP spid="2744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3410" name="Group 2"/>
          <p:cNvGraphicFramePr>
            <a:graphicFrameLocks noGrp="1"/>
          </p:cNvGraphicFramePr>
          <p:nvPr/>
        </p:nvGraphicFramePr>
        <p:xfrm>
          <a:off x="107950" y="1268413"/>
          <a:ext cx="9020810" cy="1219200"/>
        </p:xfrm>
        <a:graphic>
          <a:graphicData uri="http://schemas.openxmlformats.org/drawingml/2006/table">
            <a:tbl>
              <a:tblPr/>
              <a:tblGrid>
                <a:gridCol w="395288"/>
                <a:gridCol w="258762"/>
                <a:gridCol w="396875"/>
                <a:gridCol w="244475"/>
                <a:gridCol w="208280"/>
                <a:gridCol w="255588"/>
                <a:gridCol w="254000"/>
                <a:gridCol w="306387"/>
                <a:gridCol w="208280"/>
                <a:gridCol w="255588"/>
                <a:gridCol w="407987"/>
                <a:gridCol w="427038"/>
                <a:gridCol w="325437"/>
                <a:gridCol w="323850"/>
                <a:gridCol w="323850"/>
                <a:gridCol w="323850"/>
                <a:gridCol w="325438"/>
                <a:gridCol w="322262"/>
                <a:gridCol w="325438"/>
                <a:gridCol w="322262"/>
                <a:gridCol w="325438"/>
                <a:gridCol w="323850"/>
                <a:gridCol w="323850"/>
                <a:gridCol w="323850"/>
                <a:gridCol w="325437"/>
                <a:gridCol w="322263"/>
                <a:gridCol w="325437"/>
                <a:gridCol w="539750"/>
              </a:tblGrid>
              <a:tr h="139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ФИ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дух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 row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х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х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х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х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х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соц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х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х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х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х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х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х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х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х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х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х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х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х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х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х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х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х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поз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х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баз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3553" name="Group 145"/>
          <p:cNvGraphicFramePr>
            <a:graphicFrameLocks noGrp="1"/>
          </p:cNvGraphicFramePr>
          <p:nvPr/>
        </p:nvGraphicFramePr>
        <p:xfrm>
          <a:off x="107950" y="3644900"/>
          <a:ext cx="9001125" cy="1341120"/>
        </p:xfrm>
        <a:graphic>
          <a:graphicData uri="http://schemas.openxmlformats.org/drawingml/2006/table">
            <a:tbl>
              <a:tblPr/>
              <a:tblGrid>
                <a:gridCol w="398463"/>
                <a:gridCol w="261937"/>
                <a:gridCol w="327025"/>
                <a:gridCol w="255588"/>
                <a:gridCol w="257175"/>
                <a:gridCol w="257175"/>
                <a:gridCol w="257175"/>
                <a:gridCol w="257175"/>
                <a:gridCol w="257175"/>
                <a:gridCol w="257175"/>
                <a:gridCol w="411162"/>
                <a:gridCol w="431800"/>
                <a:gridCol w="327025"/>
                <a:gridCol w="325438"/>
                <a:gridCol w="327025"/>
                <a:gridCol w="327025"/>
                <a:gridCol w="327025"/>
                <a:gridCol w="327025"/>
                <a:gridCol w="325437"/>
                <a:gridCol w="327025"/>
                <a:gridCol w="327025"/>
                <a:gridCol w="327025"/>
                <a:gridCol w="327025"/>
                <a:gridCol w="325438"/>
                <a:gridCol w="327025"/>
                <a:gridCol w="327025"/>
                <a:gridCol w="327025"/>
                <a:gridCol w="471487"/>
              </a:tblGrid>
              <a:tr h="1619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ФИ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дух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 row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х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х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х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х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х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х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х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х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соц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х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х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х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х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х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х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х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х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х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х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х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х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х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х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поз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1619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баз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pic>
        <p:nvPicPr>
          <p:cNvPr id="27936" name="Picture 288" descr="Walking_to_schoo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6191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937" name="Picture 289" descr="d1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5445125"/>
            <a:ext cx="7143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938" name="Picture 290" descr="n1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5589588"/>
            <a:ext cx="762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939" name="Picture 291" descr="d2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5516563"/>
            <a:ext cx="647700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1204913" y="250825"/>
            <a:ext cx="64706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1">
            <a:spAutoFit/>
          </a:bodyPr>
          <a:lstStyle/>
          <a:p>
            <a:pPr algn="ctr"/>
            <a:r>
              <a:rPr lang="ru-RU" b="1">
                <a:latin typeface="Arial Black" pitchFamily="34" charset="0"/>
              </a:rPr>
              <a:t>ТЕОРИЯ</a:t>
            </a:r>
            <a:endParaRPr lang="ru-RU">
              <a:latin typeface="Arial Black" pitchFamily="34" charset="0"/>
            </a:endParaRPr>
          </a:p>
          <a:p>
            <a:pPr algn="ctr"/>
            <a:r>
              <a:rPr lang="ru-RU" b="1">
                <a:latin typeface="Arial Black" pitchFamily="34" charset="0"/>
              </a:rPr>
              <a:t> МНОЖЕСТВЕННОСТИ ИНТЕЛЛЕКТА</a:t>
            </a:r>
            <a:endParaRPr lang="ru-RU">
              <a:latin typeface="Arial Black" pitchFamily="34" charset="0"/>
            </a:endParaRPr>
          </a:p>
          <a:p>
            <a:pPr algn="ctr"/>
            <a:r>
              <a:rPr lang="ru-RU" b="1">
                <a:latin typeface="Arial Black" pitchFamily="34" charset="0"/>
              </a:rPr>
              <a:t>  ( ТМИ )</a:t>
            </a:r>
            <a:endParaRPr lang="ru-RU">
              <a:latin typeface="Arial Black" pitchFamily="34" charset="0"/>
            </a:endParaRPr>
          </a:p>
          <a:p>
            <a:pPr algn="ctr"/>
            <a:r>
              <a:rPr lang="ru-RU" b="1">
                <a:latin typeface="Arial Black" pitchFamily="34" charset="0"/>
              </a:rPr>
              <a:t>Говарда  Гарднера</a:t>
            </a:r>
            <a:endParaRPr lang="ru-RU">
              <a:latin typeface="Arial Black" pitchFamily="34" charset="0"/>
            </a:endParaRPr>
          </a:p>
          <a:p>
            <a:pPr algn="ctr" eaLnBrk="0" hangingPunct="0"/>
            <a:endParaRPr lang="ru-RU">
              <a:latin typeface="Arial Black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-973138" y="4913313"/>
            <a:ext cx="613886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/>
            <a:endParaRPr lang="ru-RU" b="1">
              <a:latin typeface="Arial" charset="0"/>
            </a:endParaRPr>
          </a:p>
          <a:p>
            <a:pPr marL="342900" indent="-342900" algn="ctr"/>
            <a:endParaRPr lang="ru-RU">
              <a:latin typeface="Arial" charset="0"/>
            </a:endParaRPr>
          </a:p>
          <a:p>
            <a:pPr marL="342900" indent="-342900" algn="ctr"/>
            <a:endParaRPr lang="ru-RU">
              <a:latin typeface="Arial" charset="0"/>
            </a:endParaRPr>
          </a:p>
          <a:p>
            <a:pPr marL="342900" indent="-342900" algn="ctr"/>
            <a:endParaRPr lang="ru-RU" b="1">
              <a:latin typeface="Arial" charset="0"/>
            </a:endParaRPr>
          </a:p>
          <a:p>
            <a:pPr marL="342900" indent="-342900" algn="ctr"/>
            <a:endParaRPr lang="ru-RU">
              <a:latin typeface="Arial" charset="0"/>
            </a:endParaRPr>
          </a:p>
          <a:p>
            <a:pPr marL="342900" indent="-342900" algn="ctr" eaLnBrk="0" hangingPunct="0"/>
            <a:endParaRPr lang="ru-RU">
              <a:latin typeface="Arial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885113" y="16176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latin typeface="Arial" charset="0"/>
            </a:endParaRPr>
          </a:p>
        </p:txBody>
      </p:sp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468313" y="2349500"/>
            <a:ext cx="77041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>
                <a:latin typeface="Arial" charset="0"/>
              </a:rPr>
              <a:t>1. Интеллект </a:t>
            </a:r>
            <a:r>
              <a:rPr lang="ru-RU" sz="3200" b="1" u="sng">
                <a:solidFill>
                  <a:srgbClr val="FF3300"/>
                </a:solidFill>
                <a:latin typeface="Arial" charset="0"/>
              </a:rPr>
              <a:t>нельзя измерить в лабораторных условиях тестами</a:t>
            </a:r>
          </a:p>
        </p:txBody>
      </p:sp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684213" y="3716338"/>
            <a:ext cx="78486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>
                <a:latin typeface="Arial" charset="0"/>
              </a:rPr>
              <a:t>2. </a:t>
            </a:r>
            <a:r>
              <a:rPr lang="ru-RU" sz="3200" b="1" u="sng">
                <a:solidFill>
                  <a:srgbClr val="FF3300"/>
                </a:solidFill>
                <a:latin typeface="Arial" charset="0"/>
              </a:rPr>
              <a:t>Категорически нельзя</a:t>
            </a:r>
            <a:r>
              <a:rPr lang="ru-RU" sz="1800" b="1">
                <a:latin typeface="Arial" charset="0"/>
              </a:rPr>
              <a:t> объяснять на основе тестов расовые, национальные и религиозные различия.</a:t>
            </a:r>
          </a:p>
          <a:p>
            <a:pPr>
              <a:spcBef>
                <a:spcPct val="50000"/>
              </a:spcBef>
            </a:pPr>
            <a:endParaRPr lang="ru-RU" sz="1800">
              <a:latin typeface="Arial" charset="0"/>
            </a:endParaRPr>
          </a:p>
        </p:txBody>
      </p:sp>
      <p:sp>
        <p:nvSpPr>
          <p:cNvPr id="150535" name="Text Box 7"/>
          <p:cNvSpPr txBox="1">
            <a:spLocks noChangeArrowheads="1"/>
          </p:cNvSpPr>
          <p:nvPr/>
        </p:nvSpPr>
        <p:spPr bwMode="auto">
          <a:xfrm>
            <a:off x="2195513" y="4941888"/>
            <a:ext cx="468153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latin typeface="Arial" charset="0"/>
              </a:rPr>
              <a:t>З. Интеллект    </a:t>
            </a:r>
            <a:r>
              <a:rPr lang="ru-RU" b="1" u="sng">
                <a:solidFill>
                  <a:srgbClr val="FF3300"/>
                </a:solidFill>
                <a:latin typeface="Arial" charset="0"/>
              </a:rPr>
              <a:t>МНОЖЕСТВЕНЕН.</a:t>
            </a:r>
          </a:p>
          <a:p>
            <a:endParaRPr lang="ru-RU" u="sng">
              <a:solidFill>
                <a:srgbClr val="FF33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ru-RU" sz="1800">
              <a:latin typeface="Arial" charset="0"/>
            </a:endParaRPr>
          </a:p>
        </p:txBody>
      </p:sp>
      <p:sp>
        <p:nvSpPr>
          <p:cNvPr id="150536" name="Text Box 8"/>
          <p:cNvSpPr txBox="1">
            <a:spLocks noChangeArrowheads="1"/>
          </p:cNvSpPr>
          <p:nvPr/>
        </p:nvSpPr>
        <p:spPr bwMode="auto">
          <a:xfrm>
            <a:off x="1835150" y="5516563"/>
            <a:ext cx="4897438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b="1">
                <a:latin typeface="Arial" charset="0"/>
              </a:rPr>
              <a:t>4.Интеллект  </a:t>
            </a:r>
            <a:r>
              <a:rPr lang="ru-RU" b="1" u="sng">
                <a:solidFill>
                  <a:srgbClr val="FF3300"/>
                </a:solidFill>
                <a:latin typeface="Arial" charset="0"/>
              </a:rPr>
              <a:t>ДИНАМИЧЕН.</a:t>
            </a:r>
          </a:p>
          <a:p>
            <a:pPr>
              <a:spcBef>
                <a:spcPct val="50000"/>
              </a:spcBef>
            </a:pPr>
            <a:endParaRPr lang="ru-RU" b="1" u="sng">
              <a:solidFill>
                <a:srgbClr val="FF3300"/>
              </a:solidFill>
              <a:latin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/>
      <p:bldP spid="150533" grpId="0"/>
      <p:bldP spid="150534" grpId="0"/>
      <p:bldP spid="150535" grpId="0"/>
      <p:bldP spid="1505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611188" y="425450"/>
            <a:ext cx="7893050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1666875" algn="l"/>
              </a:tabLst>
            </a:pPr>
            <a:r>
              <a:rPr lang="ru-RU" sz="1800">
                <a:latin typeface="Arial" charset="0"/>
              </a:rPr>
              <a:t>       </a:t>
            </a:r>
            <a:r>
              <a:rPr lang="ru-RU" b="1">
                <a:latin typeface="Arial Black" pitchFamily="34" charset="0"/>
              </a:rPr>
              <a:t>Интеллект (по Гарднеру ) </a:t>
            </a:r>
          </a:p>
          <a:p>
            <a:pPr algn="ctr">
              <a:tabLst>
                <a:tab pos="1666875" algn="l"/>
              </a:tabLst>
            </a:pPr>
            <a:endParaRPr lang="ru-RU" b="1">
              <a:latin typeface="Arial Black" pitchFamily="34" charset="0"/>
            </a:endParaRPr>
          </a:p>
          <a:p>
            <a:pPr algn="ctr">
              <a:tabLst>
                <a:tab pos="1666875" algn="l"/>
              </a:tabLst>
            </a:pPr>
            <a:endParaRPr lang="ru-RU" sz="1800" b="1">
              <a:latin typeface="Arial" charset="0"/>
            </a:endParaRPr>
          </a:p>
          <a:p>
            <a:pPr algn="ctr">
              <a:tabLst>
                <a:tab pos="1666875" algn="l"/>
              </a:tabLst>
            </a:pPr>
            <a:r>
              <a:rPr lang="ru-RU" sz="1800" b="1">
                <a:latin typeface="Arial" charset="0"/>
              </a:rPr>
              <a:t> </a:t>
            </a:r>
            <a:r>
              <a:rPr lang="ru-RU" sz="2000" b="1">
                <a:latin typeface="Arial" charset="0"/>
              </a:rPr>
              <a:t>это неординарная способность к:</a:t>
            </a:r>
            <a:endParaRPr lang="ru-RU" sz="2000">
              <a:latin typeface="Arial" charset="0"/>
            </a:endParaRPr>
          </a:p>
          <a:p>
            <a:pPr algn="ctr">
              <a:tabLst>
                <a:tab pos="1666875" algn="l"/>
              </a:tabLst>
            </a:pPr>
            <a:r>
              <a:rPr lang="ru-RU" sz="1800" b="1">
                <a:latin typeface="Arial" charset="0"/>
              </a:rPr>
              <a:t>     	</a:t>
            </a:r>
            <a:endParaRPr lang="ru-RU" sz="1800">
              <a:latin typeface="Arial" charset="0"/>
            </a:endParaRPr>
          </a:p>
          <a:p>
            <a:pPr algn="ctr">
              <a:tabLst>
                <a:tab pos="1666875" algn="l"/>
              </a:tabLst>
            </a:pPr>
            <a:r>
              <a:rPr lang="ru-RU" sz="1800" b="1">
                <a:latin typeface="Arial" charset="0"/>
              </a:rPr>
              <a:t>                       </a:t>
            </a:r>
          </a:p>
          <a:p>
            <a:pPr algn="ctr">
              <a:tabLst>
                <a:tab pos="1666875" algn="l"/>
              </a:tabLst>
            </a:pPr>
            <a:endParaRPr lang="ru-RU" sz="1800" b="1">
              <a:latin typeface="Arial" charset="0"/>
            </a:endParaRPr>
          </a:p>
          <a:p>
            <a:pPr algn="ctr">
              <a:tabLst>
                <a:tab pos="1666875" algn="l"/>
              </a:tabLst>
            </a:pPr>
            <a:endParaRPr lang="ru-RU" sz="1800" b="1">
              <a:latin typeface="Arial" charset="0"/>
            </a:endParaRPr>
          </a:p>
          <a:p>
            <a:pPr algn="ctr">
              <a:tabLst>
                <a:tab pos="1666875" algn="l"/>
              </a:tabLst>
            </a:pPr>
            <a:endParaRPr lang="ru-RU" sz="1800" b="1">
              <a:latin typeface="Arial" charset="0"/>
            </a:endParaRPr>
          </a:p>
          <a:p>
            <a:pPr algn="ctr">
              <a:buFontTx/>
              <a:buChar char="-"/>
              <a:tabLst>
                <a:tab pos="1666875" algn="l"/>
              </a:tabLst>
            </a:pPr>
            <a:r>
              <a:rPr lang="ru-RU" b="1">
                <a:latin typeface="Comic Sans MS" pitchFamily="66" charset="0"/>
              </a:rPr>
              <a:t> нестандартному решению проблем;</a:t>
            </a:r>
          </a:p>
          <a:p>
            <a:pPr algn="ctr">
              <a:tabLst>
                <a:tab pos="1666875" algn="l"/>
              </a:tabLst>
            </a:pPr>
            <a:endParaRPr lang="ru-RU">
              <a:latin typeface="Comic Sans MS" pitchFamily="66" charset="0"/>
            </a:endParaRPr>
          </a:p>
          <a:p>
            <a:pPr algn="ctr">
              <a:tabLst>
                <a:tab pos="1666875" algn="l"/>
              </a:tabLst>
            </a:pPr>
            <a:r>
              <a:rPr lang="ru-RU" b="1">
                <a:latin typeface="Comic Sans MS" pitchFamily="66" charset="0"/>
              </a:rPr>
              <a:t>      - генерированию новых проблем и идей;</a:t>
            </a:r>
          </a:p>
          <a:p>
            <a:pPr algn="ctr">
              <a:tabLst>
                <a:tab pos="1666875" algn="l"/>
              </a:tabLst>
            </a:pPr>
            <a:endParaRPr lang="ru-RU">
              <a:latin typeface="Comic Sans MS" pitchFamily="66" charset="0"/>
            </a:endParaRPr>
          </a:p>
          <a:p>
            <a:pPr algn="ctr">
              <a:tabLst>
                <a:tab pos="1666875" algn="l"/>
              </a:tabLst>
            </a:pPr>
            <a:r>
              <a:rPr lang="ru-RU" b="1">
                <a:latin typeface="Comic Sans MS" pitchFamily="66" charset="0"/>
              </a:rPr>
              <a:t>       - созданию продукта или оказанию услуг, </a:t>
            </a:r>
          </a:p>
          <a:p>
            <a:pPr algn="ctr">
              <a:tabLst>
                <a:tab pos="1666875" algn="l"/>
              </a:tabLst>
            </a:pPr>
            <a:r>
              <a:rPr lang="ru-RU" b="1">
                <a:latin typeface="Comic Sans MS" pitchFamily="66" charset="0"/>
              </a:rPr>
              <a:t>которые       </a:t>
            </a:r>
          </a:p>
          <a:p>
            <a:pPr algn="ctr">
              <a:tabLst>
                <a:tab pos="1666875" algn="l"/>
              </a:tabLst>
            </a:pPr>
            <a:r>
              <a:rPr lang="ru-RU" b="1">
                <a:latin typeface="Comic Sans MS" pitchFamily="66" charset="0"/>
              </a:rPr>
              <a:t>обладают ценностью В ДАННОЙ КУЛЬТУРЕ</a:t>
            </a:r>
            <a:r>
              <a:rPr lang="ru-RU" sz="180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578" name="Group 2"/>
          <p:cNvGraphicFramePr>
            <a:graphicFrameLocks noGrp="1"/>
          </p:cNvGraphicFramePr>
          <p:nvPr/>
        </p:nvGraphicFramePr>
        <p:xfrm>
          <a:off x="827088" y="1484313"/>
          <a:ext cx="7489825" cy="3743327"/>
        </p:xfrm>
        <a:graphic>
          <a:graphicData uri="http://schemas.openxmlformats.org/drawingml/2006/table">
            <a:tbl>
              <a:tblPr/>
              <a:tblGrid>
                <a:gridCol w="7489825"/>
              </a:tblGrid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Вербально-лингвистический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Логико-математический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3.Визуально-пространственный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Моторно- двигательный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Музыкально – ритмический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Межличностной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Внутриличностной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684213" y="260350"/>
            <a:ext cx="81359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/>
              <a:t>Тип (направление развития)</a:t>
            </a:r>
            <a:endParaRPr lang="ru-RU" sz="4000"/>
          </a:p>
          <a:p>
            <a:pPr algn="ctr"/>
            <a:r>
              <a:rPr lang="ru-RU" sz="4000" b="1"/>
              <a:t>интеллекта</a:t>
            </a:r>
            <a:endParaRPr lang="ru-RU" sz="400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3635375" y="115888"/>
            <a:ext cx="2124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 b="1" u="sng">
                <a:latin typeface="Comic Sans MS" pitchFamily="66" charset="0"/>
              </a:rPr>
              <a:t>За что отвечает</a:t>
            </a:r>
            <a:r>
              <a:rPr lang="ru-RU" sz="1800" u="sng">
                <a:latin typeface="Arial" charset="0"/>
              </a:rPr>
              <a:t> </a:t>
            </a:r>
            <a:r>
              <a:rPr lang="ru-RU" sz="1800" b="1" u="sng">
                <a:latin typeface="Arial" charset="0"/>
              </a:rPr>
              <a:t>:</a:t>
            </a:r>
          </a:p>
        </p:txBody>
      </p:sp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6588125" y="908050"/>
            <a:ext cx="2376488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latin typeface="Arial" charset="0"/>
              </a:rPr>
              <a:t>Способность к самоанализу на уровне чувств, эмоций; развитая интуиция; анализ реальности, активная рефлексия; СИСТЕМНОЕ восприятие объектов и явлений;</a:t>
            </a:r>
          </a:p>
          <a:p>
            <a:r>
              <a:rPr lang="ru-RU" sz="1800" b="1">
                <a:latin typeface="Arial" charset="0"/>
              </a:rPr>
              <a:t>Способность к МЕТАПОЗНАНИЮ</a:t>
            </a:r>
            <a:r>
              <a:rPr lang="ru-RU" sz="1800">
                <a:latin typeface="Arial" charset="0"/>
              </a:rPr>
              <a:t> </a:t>
            </a:r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250825" y="1125538"/>
            <a:ext cx="25558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latin typeface="Arial" charset="0"/>
              </a:rPr>
              <a:t>Научное мышление, индуктивные и дедуктивные умозаключения, логическое мышление, оперирование абстрактными символами, числами, раскрытие закономерностей, причинно - следственных связей, соотношения частей и целого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356100" y="112553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latin typeface="Arial" charset="0"/>
            </a:endParaRPr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2916238" y="2205038"/>
            <a:ext cx="360045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latin typeface="Arial" charset="0"/>
              </a:rPr>
              <a:t>Творческое выражение эмоций, силы, красоты,</a:t>
            </a:r>
          </a:p>
          <a:p>
            <a:r>
              <a:rPr lang="ru-RU" sz="1800" b="1">
                <a:latin typeface="Arial" charset="0"/>
              </a:rPr>
              <a:t>с использованием пластики мышц и тела в целом; </a:t>
            </a:r>
          </a:p>
          <a:p>
            <a:r>
              <a:rPr lang="ru-RU" sz="1800" b="1">
                <a:latin typeface="Arial" charset="0"/>
              </a:rPr>
              <a:t>любые материализованные действия, в которых участвуют руки</a:t>
            </a:r>
            <a:r>
              <a:rPr lang="ru-RU" sz="1800">
                <a:latin typeface="Arial" charset="0"/>
              </a:rPr>
              <a:t> </a:t>
            </a:r>
          </a:p>
        </p:txBody>
      </p:sp>
      <p:sp>
        <p:nvSpPr>
          <p:cNvPr id="153607" name="Text Box 7"/>
          <p:cNvSpPr txBox="1">
            <a:spLocks noChangeArrowheads="1"/>
          </p:cNvSpPr>
          <p:nvPr/>
        </p:nvSpPr>
        <p:spPr bwMode="auto">
          <a:xfrm>
            <a:off x="2916238" y="5013325"/>
            <a:ext cx="33845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latin typeface="Arial" charset="0"/>
              </a:rPr>
              <a:t>Способность к распознаванию и использованию голоса и ритма, чувство звука и тональности, развитие музыкального слуха</a:t>
            </a:r>
            <a:r>
              <a:rPr lang="ru-RU" sz="1800">
                <a:latin typeface="Arial" charset="0"/>
              </a:rPr>
              <a:t> </a:t>
            </a:r>
          </a:p>
        </p:txBody>
      </p:sp>
      <p:sp>
        <p:nvSpPr>
          <p:cNvPr id="153608" name="Rectangle 8"/>
          <p:cNvSpPr>
            <a:spLocks noChangeArrowheads="1"/>
          </p:cNvSpPr>
          <p:nvPr/>
        </p:nvSpPr>
        <p:spPr bwMode="auto">
          <a:xfrm>
            <a:off x="179388" y="476250"/>
            <a:ext cx="2922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8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Логико-математический</a:t>
            </a:r>
          </a:p>
        </p:txBody>
      </p:sp>
      <p:sp>
        <p:nvSpPr>
          <p:cNvPr id="153609" name="Rectangle 9"/>
          <p:cNvSpPr>
            <a:spLocks noChangeArrowheads="1"/>
          </p:cNvSpPr>
          <p:nvPr/>
        </p:nvSpPr>
        <p:spPr bwMode="auto">
          <a:xfrm>
            <a:off x="2987675" y="1773238"/>
            <a:ext cx="2973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Моторно- двигательный</a:t>
            </a:r>
          </a:p>
        </p:txBody>
      </p:sp>
      <p:sp>
        <p:nvSpPr>
          <p:cNvPr id="153610" name="Rectangle 10"/>
          <p:cNvSpPr>
            <a:spLocks noChangeArrowheads="1"/>
          </p:cNvSpPr>
          <p:nvPr/>
        </p:nvSpPr>
        <p:spPr bwMode="auto">
          <a:xfrm>
            <a:off x="2987675" y="4557713"/>
            <a:ext cx="335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Музыкально – ритмический</a:t>
            </a:r>
          </a:p>
        </p:txBody>
      </p:sp>
      <p:sp>
        <p:nvSpPr>
          <p:cNvPr id="153611" name="Rectangle 11"/>
          <p:cNvSpPr>
            <a:spLocks noChangeArrowheads="1"/>
          </p:cNvSpPr>
          <p:nvPr/>
        </p:nvSpPr>
        <p:spPr bwMode="auto">
          <a:xfrm>
            <a:off x="6588125" y="404813"/>
            <a:ext cx="23637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8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Внутриличностной</a:t>
            </a:r>
          </a:p>
        </p:txBody>
      </p:sp>
      <p:pic>
        <p:nvPicPr>
          <p:cNvPr id="32780" name="Picture 12" descr="b1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15888"/>
            <a:ext cx="1276350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13" descr="b3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5715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2" name="Picture 14" descr="J00787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019925" y="5013325"/>
            <a:ext cx="1476375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5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30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/>
      <p:bldP spid="153603" grpId="0"/>
      <p:bldP spid="153604" grpId="0"/>
      <p:bldP spid="153606" grpId="0"/>
      <p:bldP spid="15360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/>
          <p:cNvSpPr txBox="1">
            <a:spLocks noChangeArrowheads="1"/>
          </p:cNvSpPr>
          <p:nvPr/>
        </p:nvSpPr>
        <p:spPr bwMode="auto">
          <a:xfrm>
            <a:off x="827088" y="1916113"/>
            <a:ext cx="40322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latin typeface="Arial" charset="0"/>
              </a:rPr>
              <a:t>Развитие коммуникативных способностей, умение работать в команде, общаться с аудиторией, способность к ЭМПАТИИ (сопереживанию)</a:t>
            </a:r>
            <a:r>
              <a:rPr lang="ru-RU" sz="1800">
                <a:latin typeface="Arial" charset="0"/>
              </a:rPr>
              <a:t> </a:t>
            </a:r>
          </a:p>
        </p:txBody>
      </p:sp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2484438" y="4437063"/>
            <a:ext cx="30956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latin typeface="Arial" charset="0"/>
              </a:rPr>
              <a:t>За развитие устной и письменной речи, грамотность, поэтический дар, сочинительство и… ЮМОР</a:t>
            </a:r>
            <a:r>
              <a:rPr lang="ru-RU" sz="1800"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ru-RU" sz="1800">
              <a:latin typeface="Arial" charset="0"/>
            </a:endParaRPr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6011863" y="1412875"/>
            <a:ext cx="24495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latin typeface="Arial" charset="0"/>
              </a:rPr>
              <a:t>Образное мышление, творческое воображение</a:t>
            </a:r>
          </a:p>
        </p:txBody>
      </p:sp>
      <p:sp>
        <p:nvSpPr>
          <p:cNvPr id="154629" name="Rectangle 5"/>
          <p:cNvSpPr>
            <a:spLocks noChangeArrowheads="1"/>
          </p:cNvSpPr>
          <p:nvPr/>
        </p:nvSpPr>
        <p:spPr bwMode="auto">
          <a:xfrm>
            <a:off x="2268538" y="3933825"/>
            <a:ext cx="3490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8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Вербально-лингвистический</a:t>
            </a:r>
          </a:p>
        </p:txBody>
      </p:sp>
      <p:sp>
        <p:nvSpPr>
          <p:cNvPr id="154630" name="Rectangle 6"/>
          <p:cNvSpPr>
            <a:spLocks noChangeArrowheads="1"/>
          </p:cNvSpPr>
          <p:nvPr/>
        </p:nvSpPr>
        <p:spPr bwMode="auto">
          <a:xfrm>
            <a:off x="5219700" y="692150"/>
            <a:ext cx="3681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Визуально-пространственный</a:t>
            </a:r>
          </a:p>
        </p:txBody>
      </p:sp>
      <p:sp>
        <p:nvSpPr>
          <p:cNvPr id="154631" name="Rectangle 7"/>
          <p:cNvSpPr>
            <a:spLocks noChangeArrowheads="1"/>
          </p:cNvSpPr>
          <p:nvPr/>
        </p:nvSpPr>
        <p:spPr bwMode="auto">
          <a:xfrm>
            <a:off x="2411413" y="1557338"/>
            <a:ext cx="2019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Межличностной</a:t>
            </a:r>
          </a:p>
        </p:txBody>
      </p:sp>
      <p:pic>
        <p:nvPicPr>
          <p:cNvPr id="33800" name="Picture 8" descr="b2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2852738"/>
            <a:ext cx="18002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 descr="b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201613"/>
            <a:ext cx="17287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0" descr="3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921250"/>
            <a:ext cx="1944687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/>
      <p:bldP spid="154627" grpId="0"/>
      <p:bldP spid="1546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916238" y="188913"/>
            <a:ext cx="316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u="sng">
                <a:latin typeface="Arial Black" pitchFamily="34" charset="0"/>
              </a:rPr>
              <a:t>Чем развивается</a:t>
            </a:r>
            <a:r>
              <a:rPr lang="ru-RU" sz="1800" u="sng">
                <a:latin typeface="Arial Black" pitchFamily="34" charset="0"/>
              </a:rPr>
              <a:t> </a:t>
            </a:r>
          </a:p>
        </p:txBody>
      </p:sp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323850" y="692150"/>
            <a:ext cx="8208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latin typeface="Arial" charset="0"/>
              </a:rPr>
              <a:t>1.Заданиями на смекалку, занимательными задачами, логическими играми и головоломками; софизмами и парадоксами</a:t>
            </a:r>
            <a:r>
              <a:rPr lang="ru-RU" sz="1800">
                <a:latin typeface="Arial" charset="0"/>
              </a:rPr>
              <a:t> </a:t>
            </a: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250825" y="1484313"/>
            <a:ext cx="86407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latin typeface="Arial" charset="0"/>
              </a:rPr>
              <a:t>2.Рисованием, лепкой, моделированием в пространстве; заданиями на активное воображение; мысленными экспериментами;</a:t>
            </a:r>
          </a:p>
          <a:p>
            <a:r>
              <a:rPr lang="ru-RU" sz="1800" b="1">
                <a:latin typeface="Arial" charset="0"/>
              </a:rPr>
              <a:t>использованием наглядных средств</a:t>
            </a:r>
            <a:r>
              <a:rPr lang="ru-RU" sz="1800">
                <a:latin typeface="Arial" charset="0"/>
              </a:rPr>
              <a:t> </a:t>
            </a: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323850" y="2420938"/>
            <a:ext cx="7993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latin typeface="Arial" charset="0"/>
              </a:rPr>
              <a:t>3.Пением, музицированием, разучиванием ритмических памяток;</a:t>
            </a:r>
          </a:p>
          <a:p>
            <a:r>
              <a:rPr lang="ru-RU" sz="1800" b="1">
                <a:latin typeface="Arial" charset="0"/>
              </a:rPr>
              <a:t>природными звуками</a:t>
            </a:r>
            <a:r>
              <a:rPr lang="ru-RU" sz="1800">
                <a:latin typeface="Arial" charset="0"/>
              </a:rPr>
              <a:t> </a:t>
            </a:r>
          </a:p>
        </p:txBody>
      </p:sp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323850" y="3068638"/>
            <a:ext cx="7561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latin typeface="Arial" charset="0"/>
              </a:rPr>
              <a:t>4.Работой в команде, взаимообучением, созданием ситуаций взаимопомощи</a:t>
            </a:r>
            <a:r>
              <a:rPr lang="ru-RU" sz="1800">
                <a:latin typeface="Arial" charset="0"/>
              </a:rPr>
              <a:t> </a:t>
            </a:r>
          </a:p>
        </p:txBody>
      </p:sp>
      <p:sp>
        <p:nvSpPr>
          <p:cNvPr id="155655" name="Text Box 7"/>
          <p:cNvSpPr txBox="1">
            <a:spLocks noChangeArrowheads="1"/>
          </p:cNvSpPr>
          <p:nvPr/>
        </p:nvSpPr>
        <p:spPr bwMode="auto">
          <a:xfrm>
            <a:off x="323850" y="3716338"/>
            <a:ext cx="741680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latin typeface="Arial" charset="0"/>
              </a:rPr>
              <a:t>5.Ролевыми играми, драматизацией, </a:t>
            </a:r>
          </a:p>
          <a:p>
            <a:r>
              <a:rPr lang="ru-RU" sz="1800" b="1">
                <a:latin typeface="Arial" charset="0"/>
              </a:rPr>
              <a:t>танцами, физкультурой, спортом; развитием любых языков тела; развитием  моторики рук трудовыми навыками</a:t>
            </a:r>
            <a:r>
              <a:rPr lang="ru-RU" sz="1800"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ru-RU" sz="1800">
              <a:latin typeface="Arial" charset="0"/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539750" y="5373688"/>
            <a:ext cx="4608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latin typeface="Arial" charset="0"/>
            </a:endParaRPr>
          </a:p>
        </p:txBody>
      </p:sp>
      <p:sp>
        <p:nvSpPr>
          <p:cNvPr id="155657" name="Text Box 9"/>
          <p:cNvSpPr txBox="1">
            <a:spLocks noChangeArrowheads="1"/>
          </p:cNvSpPr>
          <p:nvPr/>
        </p:nvSpPr>
        <p:spPr bwMode="auto">
          <a:xfrm>
            <a:off x="179388" y="4724400"/>
            <a:ext cx="8675687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latin typeface="Arial" charset="0"/>
              </a:rPr>
              <a:t>6.Все приемы развития навыков саморегуляции, самоконтроля, самооценки; целенаправленное развитие навыков системного мышления; развитием  интуиции</a:t>
            </a:r>
          </a:p>
          <a:p>
            <a:pPr>
              <a:spcBef>
                <a:spcPct val="50000"/>
              </a:spcBef>
            </a:pPr>
            <a:endParaRPr lang="ru-RU" sz="1800">
              <a:latin typeface="Arial" charset="0"/>
            </a:endParaRPr>
          </a:p>
        </p:txBody>
      </p:sp>
      <p:sp>
        <p:nvSpPr>
          <p:cNvPr id="155658" name="Text Box 10"/>
          <p:cNvSpPr txBox="1">
            <a:spLocks noChangeArrowheads="1"/>
          </p:cNvSpPr>
          <p:nvPr/>
        </p:nvSpPr>
        <p:spPr bwMode="auto">
          <a:xfrm>
            <a:off x="395288" y="5805488"/>
            <a:ext cx="7921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latin typeface="Arial" charset="0"/>
              </a:rPr>
              <a:t>7.Любой работой с устным и письменным текстом, сочинениями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/>
      <p:bldP spid="155652" grpId="0"/>
      <p:bldP spid="155653" grpId="0"/>
      <p:bldP spid="155654" grpId="0"/>
      <p:bldP spid="155655" grpId="0"/>
      <p:bldP spid="155657" grpId="0"/>
      <p:bldP spid="15565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2"/>
          <p:cNvSpPr>
            <a:spLocks noChangeShapeType="1"/>
          </p:cNvSpPr>
          <p:nvPr/>
        </p:nvSpPr>
        <p:spPr bwMode="auto">
          <a:xfrm>
            <a:off x="4284663" y="32845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6675" name="Line 3"/>
          <p:cNvSpPr>
            <a:spLocks noChangeShapeType="1"/>
          </p:cNvSpPr>
          <p:nvPr/>
        </p:nvSpPr>
        <p:spPr bwMode="auto">
          <a:xfrm flipV="1">
            <a:off x="3635375" y="2997200"/>
            <a:ext cx="1728788" cy="431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6676" name="Line 4"/>
          <p:cNvSpPr>
            <a:spLocks noChangeShapeType="1"/>
          </p:cNvSpPr>
          <p:nvPr/>
        </p:nvSpPr>
        <p:spPr bwMode="auto">
          <a:xfrm flipH="1" flipV="1">
            <a:off x="3563938" y="1989138"/>
            <a:ext cx="71437" cy="1368425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6677" name="Line 5"/>
          <p:cNvSpPr>
            <a:spLocks noChangeShapeType="1"/>
          </p:cNvSpPr>
          <p:nvPr/>
        </p:nvSpPr>
        <p:spPr bwMode="auto">
          <a:xfrm flipH="1" flipV="1">
            <a:off x="2771775" y="2636838"/>
            <a:ext cx="792163" cy="792162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6678" name="Line 6"/>
          <p:cNvSpPr>
            <a:spLocks noChangeShapeType="1"/>
          </p:cNvSpPr>
          <p:nvPr/>
        </p:nvSpPr>
        <p:spPr bwMode="auto">
          <a:xfrm flipH="1">
            <a:off x="2051050" y="3500438"/>
            <a:ext cx="1441450" cy="576262"/>
          </a:xfrm>
          <a:prstGeom prst="line">
            <a:avLst/>
          </a:prstGeom>
          <a:noFill/>
          <a:ln w="57150">
            <a:solidFill>
              <a:srgbClr val="0099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6679" name="Line 7"/>
          <p:cNvSpPr>
            <a:spLocks noChangeShapeType="1"/>
          </p:cNvSpPr>
          <p:nvPr/>
        </p:nvSpPr>
        <p:spPr bwMode="auto">
          <a:xfrm>
            <a:off x="3635375" y="3500438"/>
            <a:ext cx="1296988" cy="1008062"/>
          </a:xfrm>
          <a:prstGeom prst="line">
            <a:avLst/>
          </a:prstGeom>
          <a:noFill/>
          <a:ln w="57150">
            <a:solidFill>
              <a:srgbClr val="6666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6680" name="Line 8"/>
          <p:cNvSpPr>
            <a:spLocks noChangeShapeType="1"/>
          </p:cNvSpPr>
          <p:nvPr/>
        </p:nvSpPr>
        <p:spPr bwMode="auto">
          <a:xfrm flipH="1">
            <a:off x="2987675" y="3573463"/>
            <a:ext cx="576263" cy="719137"/>
          </a:xfrm>
          <a:prstGeom prst="line">
            <a:avLst/>
          </a:prstGeom>
          <a:noFill/>
          <a:ln w="57150">
            <a:solidFill>
              <a:srgbClr val="99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6681" name="Line 9"/>
          <p:cNvSpPr>
            <a:spLocks noChangeShapeType="1"/>
          </p:cNvSpPr>
          <p:nvPr/>
        </p:nvSpPr>
        <p:spPr bwMode="auto">
          <a:xfrm>
            <a:off x="3635375" y="3644900"/>
            <a:ext cx="360363" cy="64770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6682" name="Line 10"/>
          <p:cNvSpPr>
            <a:spLocks noChangeShapeType="1"/>
          </p:cNvSpPr>
          <p:nvPr/>
        </p:nvSpPr>
        <p:spPr bwMode="auto">
          <a:xfrm flipV="1">
            <a:off x="2700338" y="1916113"/>
            <a:ext cx="8636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6683" name="Line 11"/>
          <p:cNvSpPr>
            <a:spLocks noChangeShapeType="1"/>
          </p:cNvSpPr>
          <p:nvPr/>
        </p:nvSpPr>
        <p:spPr bwMode="auto">
          <a:xfrm>
            <a:off x="3563938" y="1916113"/>
            <a:ext cx="18002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6684" name="Line 12"/>
          <p:cNvSpPr>
            <a:spLocks noChangeShapeType="1"/>
          </p:cNvSpPr>
          <p:nvPr/>
        </p:nvSpPr>
        <p:spPr bwMode="auto">
          <a:xfrm flipH="1">
            <a:off x="5003800" y="2924175"/>
            <a:ext cx="360363" cy="165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6685" name="Line 13"/>
          <p:cNvSpPr>
            <a:spLocks noChangeShapeType="1"/>
          </p:cNvSpPr>
          <p:nvPr/>
        </p:nvSpPr>
        <p:spPr bwMode="auto">
          <a:xfrm>
            <a:off x="3995738" y="4292600"/>
            <a:ext cx="100806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6686" name="Line 14"/>
          <p:cNvSpPr>
            <a:spLocks noChangeShapeType="1"/>
          </p:cNvSpPr>
          <p:nvPr/>
        </p:nvSpPr>
        <p:spPr bwMode="auto">
          <a:xfrm>
            <a:off x="2987675" y="4292600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6687" name="Line 15"/>
          <p:cNvSpPr>
            <a:spLocks noChangeShapeType="1"/>
          </p:cNvSpPr>
          <p:nvPr/>
        </p:nvSpPr>
        <p:spPr bwMode="auto">
          <a:xfrm>
            <a:off x="2124075" y="4076700"/>
            <a:ext cx="8636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6688" name="Line 16"/>
          <p:cNvSpPr>
            <a:spLocks noChangeShapeType="1"/>
          </p:cNvSpPr>
          <p:nvPr/>
        </p:nvSpPr>
        <p:spPr bwMode="auto">
          <a:xfrm flipH="1">
            <a:off x="2051050" y="2636838"/>
            <a:ext cx="649288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4067175" y="692150"/>
            <a:ext cx="48958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latin typeface="Arial Black" pitchFamily="34" charset="0"/>
              </a:rPr>
              <a:t>Динамическая модель множественности интеллекта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6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animBg="1"/>
      <p:bldP spid="156676" grpId="0" animBg="1"/>
      <p:bldP spid="156677" grpId="0" animBg="1"/>
      <p:bldP spid="156678" grpId="0" animBg="1"/>
      <p:bldP spid="156679" grpId="0" animBg="1"/>
      <p:bldP spid="156680" grpId="0" animBg="1"/>
      <p:bldP spid="156681" grpId="0" animBg="1"/>
      <p:bldP spid="156682" grpId="0" animBg="1"/>
      <p:bldP spid="156683" grpId="0" animBg="1"/>
      <p:bldP spid="156684" grpId="0" animBg="1"/>
      <p:bldP spid="156685" grpId="0" animBg="1"/>
      <p:bldP spid="156686" grpId="0" animBg="1"/>
      <p:bldP spid="156687" grpId="0" animBg="1"/>
      <p:bldP spid="15668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150059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/>
              <a:t>1</a:t>
            </a:r>
            <a:r>
              <a:rPr lang="en-US" sz="2400" b="1" dirty="0" smtClean="0"/>
              <a:t>К </a:t>
            </a:r>
            <a:r>
              <a:rPr lang="en-US" sz="2400" b="1" dirty="0" err="1" smtClean="0"/>
              <a:t>экстраверту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лучше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всего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обращаться</a:t>
            </a:r>
            <a:r>
              <a:rPr lang="ru-RU" sz="2400" b="1" dirty="0" smtClean="0"/>
              <a:t> </a:t>
            </a:r>
            <a:r>
              <a:rPr lang="en-US" sz="2400" b="1" dirty="0" smtClean="0"/>
              <a:t>с </a:t>
            </a:r>
            <a:r>
              <a:rPr lang="en-US" sz="2400" b="1" dirty="0" err="1" smtClean="0"/>
              <a:t>риторическими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вопросами</a:t>
            </a:r>
            <a:r>
              <a:rPr lang="en-US" sz="2400" b="1" dirty="0" smtClean="0"/>
              <a:t>.</a:t>
            </a:r>
            <a:endParaRPr lang="ru-RU" sz="2400" b="1" dirty="0" smtClean="0"/>
          </a:p>
          <a:p>
            <a:r>
              <a:rPr lang="ru-RU" sz="2400" b="1" dirty="0" smtClean="0"/>
              <a:t>2. </a:t>
            </a:r>
            <a:r>
              <a:rPr lang="en-US" sz="2400" b="1" dirty="0" err="1" smtClean="0"/>
              <a:t>Расстояние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между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собеседниками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для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дружеской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беседы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не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должно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превышать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полметра</a:t>
            </a:r>
            <a:r>
              <a:rPr lang="en-US" sz="2400" b="1" dirty="0" smtClean="0"/>
              <a:t>.</a:t>
            </a:r>
            <a:endParaRPr lang="ru-RU" sz="2400" b="1" dirty="0" smtClean="0"/>
          </a:p>
          <a:p>
            <a:r>
              <a:rPr lang="ru-RU" sz="2400" b="1" dirty="0" smtClean="0"/>
              <a:t>3. </a:t>
            </a:r>
            <a:r>
              <a:rPr lang="en-US" sz="2400" b="1" dirty="0" err="1" smtClean="0"/>
              <a:t>Задания</a:t>
            </a:r>
            <a:r>
              <a:rPr lang="en-US" sz="2400" b="1" dirty="0" smtClean="0"/>
              <a:t> с </a:t>
            </a:r>
            <a:r>
              <a:rPr lang="en-US" sz="2400" b="1" dirty="0" err="1" smtClean="0"/>
              <a:t>ограниченным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сроком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выполнения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лучше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всего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выполняют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те</a:t>
            </a:r>
            <a:r>
              <a:rPr lang="en-US" sz="2400" b="1" dirty="0" smtClean="0"/>
              <a:t>, </a:t>
            </a:r>
            <a:r>
              <a:rPr lang="ru-RU" sz="2400" b="1" dirty="0" smtClean="0"/>
              <a:t> </a:t>
            </a:r>
            <a:r>
              <a:rPr lang="en-US" sz="2400" b="1" dirty="0" err="1" smtClean="0"/>
              <a:t>кто</a:t>
            </a:r>
            <a:r>
              <a:rPr lang="en-US" sz="2400" b="1" dirty="0" smtClean="0"/>
              <a:t> </a:t>
            </a:r>
            <a:r>
              <a:rPr lang="ru-RU" sz="2400" b="1" dirty="0" smtClean="0"/>
              <a:t>всегда </a:t>
            </a:r>
            <a:r>
              <a:rPr lang="en-US" sz="2400" b="1" dirty="0" err="1" smtClean="0"/>
              <a:t>применя</a:t>
            </a:r>
            <a:r>
              <a:rPr lang="ru-RU" sz="2400" b="1" dirty="0" err="1" smtClean="0"/>
              <a:t>ет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правила</a:t>
            </a:r>
            <a:r>
              <a:rPr lang="en-US" sz="2400" b="1" dirty="0" smtClean="0"/>
              <a:t>.</a:t>
            </a:r>
            <a:r>
              <a:rPr lang="ru-RU" sz="2400" b="1" dirty="0" smtClean="0"/>
              <a:t> </a:t>
            </a:r>
          </a:p>
          <a:p>
            <a:r>
              <a:rPr lang="ru-RU" sz="2400" b="1" dirty="0" smtClean="0"/>
              <a:t>4. П</a:t>
            </a:r>
            <a:r>
              <a:rPr lang="en-US" sz="2400" b="1" dirty="0" err="1" smtClean="0"/>
              <a:t>росить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ученика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повторить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вслух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за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учителем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задание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или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прочитать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текст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задания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из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учебника</a:t>
            </a:r>
            <a:r>
              <a:rPr lang="ru-RU" sz="2400" b="1" dirty="0" smtClean="0"/>
              <a:t> - </a:t>
            </a:r>
            <a:r>
              <a:rPr lang="en-US" sz="2400" b="1" dirty="0" err="1" smtClean="0"/>
              <a:t>это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пустая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трата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времени</a:t>
            </a:r>
            <a:r>
              <a:rPr lang="en-US" sz="2400" b="1" dirty="0" smtClean="0"/>
              <a:t>.</a:t>
            </a:r>
          </a:p>
          <a:p>
            <a:pPr>
              <a:tabLst>
                <a:tab pos="457200" algn="l"/>
              </a:tabLst>
            </a:pPr>
            <a:r>
              <a:rPr lang="ru-RU" b="1" dirty="0" smtClean="0"/>
              <a:t>5. </a:t>
            </a:r>
            <a:r>
              <a:rPr lang="en-US" b="1" dirty="0" err="1" smtClean="0"/>
              <a:t>Мотивация</a:t>
            </a:r>
            <a:r>
              <a:rPr lang="en-US" b="1" dirty="0" smtClean="0"/>
              <a:t> </a:t>
            </a:r>
            <a:r>
              <a:rPr lang="en-US" b="1" dirty="0" err="1" smtClean="0"/>
              <a:t>на</a:t>
            </a:r>
            <a:r>
              <a:rPr lang="en-US" b="1" dirty="0" smtClean="0"/>
              <a:t> </a:t>
            </a:r>
            <a:r>
              <a:rPr lang="en-US" b="1" dirty="0" err="1" smtClean="0"/>
              <a:t>результат</a:t>
            </a:r>
            <a:r>
              <a:rPr lang="en-US" b="1" dirty="0" smtClean="0"/>
              <a:t> </a:t>
            </a:r>
            <a:r>
              <a:rPr lang="en-US" b="1" dirty="0" err="1" smtClean="0"/>
              <a:t>всегда</a:t>
            </a:r>
            <a:r>
              <a:rPr lang="en-US" b="1" dirty="0" smtClean="0"/>
              <a:t> </a:t>
            </a:r>
            <a:r>
              <a:rPr lang="en-US" b="1" dirty="0" err="1" smtClean="0"/>
              <a:t>более</a:t>
            </a:r>
            <a:r>
              <a:rPr lang="en-US" b="1" dirty="0" smtClean="0"/>
              <a:t> </a:t>
            </a:r>
            <a:r>
              <a:rPr lang="en-US" b="1" dirty="0" err="1" smtClean="0"/>
              <a:t>эффективна</a:t>
            </a:r>
            <a:r>
              <a:rPr lang="en-US" b="1" dirty="0" smtClean="0"/>
              <a:t>, </a:t>
            </a:r>
            <a:r>
              <a:rPr lang="en-US" b="1" dirty="0" err="1" smtClean="0"/>
              <a:t>чем</a:t>
            </a:r>
            <a:r>
              <a:rPr lang="en-US" b="1" dirty="0" smtClean="0"/>
              <a:t> </a:t>
            </a:r>
            <a:r>
              <a:rPr lang="en-US" b="1" dirty="0" err="1" smtClean="0"/>
              <a:t>мотивация</a:t>
            </a:r>
            <a:r>
              <a:rPr lang="en-US" b="1" dirty="0" smtClean="0"/>
              <a:t> </a:t>
            </a:r>
            <a:r>
              <a:rPr lang="en-US" b="1" dirty="0" err="1" smtClean="0"/>
              <a:t>на</a:t>
            </a:r>
            <a:r>
              <a:rPr lang="en-US" b="1" dirty="0" smtClean="0"/>
              <a:t> </a:t>
            </a:r>
            <a:r>
              <a:rPr lang="en-US" b="1" dirty="0" err="1" smtClean="0"/>
              <a:t>деятельность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Line 2"/>
          <p:cNvSpPr>
            <a:spLocks noChangeShapeType="1"/>
          </p:cNvSpPr>
          <p:nvPr/>
        </p:nvSpPr>
        <p:spPr bwMode="auto">
          <a:xfrm flipH="1">
            <a:off x="2411413" y="188913"/>
            <a:ext cx="3095625" cy="6408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0825" y="476250"/>
            <a:ext cx="4105275" cy="3824288"/>
            <a:chOff x="158" y="300"/>
            <a:chExt cx="2586" cy="2409"/>
          </a:xfrm>
        </p:grpSpPr>
        <p:sp>
          <p:nvSpPr>
            <p:cNvPr id="36899" name="Text Box 4"/>
            <p:cNvSpPr txBox="1">
              <a:spLocks noChangeArrowheads="1"/>
            </p:cNvSpPr>
            <p:nvPr/>
          </p:nvSpPr>
          <p:spPr bwMode="auto">
            <a:xfrm>
              <a:off x="2245" y="1570"/>
              <a:ext cx="49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800" b="1"/>
                <a:t>В-Пр</a:t>
              </a: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58" y="300"/>
              <a:ext cx="2405" cy="2409"/>
              <a:chOff x="158" y="300"/>
              <a:chExt cx="2405" cy="2409"/>
            </a:xfrm>
          </p:grpSpPr>
          <p:sp>
            <p:nvSpPr>
              <p:cNvPr id="36901" name="Text Box 6"/>
              <p:cNvSpPr txBox="1">
                <a:spLocks noChangeArrowheads="1"/>
              </p:cNvSpPr>
              <p:nvPr/>
            </p:nvSpPr>
            <p:spPr bwMode="auto">
              <a:xfrm>
                <a:off x="158" y="2024"/>
                <a:ext cx="45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800" b="1"/>
                  <a:t>Меж</a:t>
                </a:r>
              </a:p>
            </p:txBody>
          </p:sp>
          <p:sp>
            <p:nvSpPr>
              <p:cNvPr id="36902" name="Oval 7"/>
              <p:cNvSpPr>
                <a:spLocks noChangeArrowheads="1"/>
              </p:cNvSpPr>
              <p:nvPr/>
            </p:nvSpPr>
            <p:spPr bwMode="auto">
              <a:xfrm>
                <a:off x="793" y="1117"/>
                <a:ext cx="998" cy="99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903" name="Line 8"/>
              <p:cNvSpPr>
                <a:spLocks noChangeShapeType="1"/>
              </p:cNvSpPr>
              <p:nvPr/>
            </p:nvSpPr>
            <p:spPr bwMode="auto">
              <a:xfrm flipV="1">
                <a:off x="1292" y="618"/>
                <a:ext cx="0" cy="9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04" name="Line 9"/>
              <p:cNvSpPr>
                <a:spLocks noChangeShapeType="1"/>
              </p:cNvSpPr>
              <p:nvPr/>
            </p:nvSpPr>
            <p:spPr bwMode="auto">
              <a:xfrm flipH="1">
                <a:off x="476" y="1616"/>
                <a:ext cx="771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05" name="Line 10"/>
              <p:cNvSpPr>
                <a:spLocks noChangeShapeType="1"/>
              </p:cNvSpPr>
              <p:nvPr/>
            </p:nvSpPr>
            <p:spPr bwMode="auto">
              <a:xfrm flipH="1">
                <a:off x="930" y="1570"/>
                <a:ext cx="362" cy="8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06" name="Line 11"/>
              <p:cNvSpPr>
                <a:spLocks noChangeShapeType="1"/>
              </p:cNvSpPr>
              <p:nvPr/>
            </p:nvSpPr>
            <p:spPr bwMode="auto">
              <a:xfrm flipH="1" flipV="1">
                <a:off x="657" y="935"/>
                <a:ext cx="590" cy="6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07" name="Line 12"/>
              <p:cNvSpPr>
                <a:spLocks noChangeShapeType="1"/>
              </p:cNvSpPr>
              <p:nvPr/>
            </p:nvSpPr>
            <p:spPr bwMode="auto">
              <a:xfrm flipV="1">
                <a:off x="1292" y="935"/>
                <a:ext cx="681" cy="6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08" name="Line 13"/>
              <p:cNvSpPr>
                <a:spLocks noChangeShapeType="1"/>
              </p:cNvSpPr>
              <p:nvPr/>
            </p:nvSpPr>
            <p:spPr bwMode="auto">
              <a:xfrm>
                <a:off x="1247" y="1525"/>
                <a:ext cx="544" cy="8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09" name="Line 14"/>
              <p:cNvSpPr>
                <a:spLocks noChangeShapeType="1"/>
              </p:cNvSpPr>
              <p:nvPr/>
            </p:nvSpPr>
            <p:spPr bwMode="auto">
              <a:xfrm flipV="1">
                <a:off x="1338" y="1525"/>
                <a:ext cx="952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10" name="Text Box 15"/>
              <p:cNvSpPr txBox="1">
                <a:spLocks noChangeArrowheads="1"/>
              </p:cNvSpPr>
              <p:nvPr/>
            </p:nvSpPr>
            <p:spPr bwMode="auto">
              <a:xfrm>
                <a:off x="1111" y="300"/>
                <a:ext cx="49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800" b="1"/>
                  <a:t>Л-М</a:t>
                </a:r>
              </a:p>
            </p:txBody>
          </p:sp>
          <p:sp>
            <p:nvSpPr>
              <p:cNvPr id="36911" name="Text Box 16"/>
              <p:cNvSpPr txBox="1">
                <a:spLocks noChangeArrowheads="1"/>
              </p:cNvSpPr>
              <p:nvPr/>
            </p:nvSpPr>
            <p:spPr bwMode="auto">
              <a:xfrm>
                <a:off x="2064" y="663"/>
                <a:ext cx="49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600" b="1"/>
                  <a:t>Вер-Л</a:t>
                </a:r>
              </a:p>
            </p:txBody>
          </p:sp>
          <p:sp>
            <p:nvSpPr>
              <p:cNvPr id="36912" name="Text Box 17"/>
              <p:cNvSpPr txBox="1">
                <a:spLocks noChangeArrowheads="1"/>
              </p:cNvSpPr>
              <p:nvPr/>
            </p:nvSpPr>
            <p:spPr bwMode="auto">
              <a:xfrm>
                <a:off x="1746" y="2432"/>
                <a:ext cx="49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800" b="1"/>
                  <a:t>М-Дв</a:t>
                </a:r>
              </a:p>
            </p:txBody>
          </p:sp>
          <p:sp>
            <p:nvSpPr>
              <p:cNvPr id="36913" name="Text Box 18"/>
              <p:cNvSpPr txBox="1">
                <a:spLocks noChangeArrowheads="1"/>
              </p:cNvSpPr>
              <p:nvPr/>
            </p:nvSpPr>
            <p:spPr bwMode="auto">
              <a:xfrm>
                <a:off x="657" y="2478"/>
                <a:ext cx="6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800" b="1"/>
                  <a:t>Муз-Рит</a:t>
                </a:r>
              </a:p>
            </p:txBody>
          </p:sp>
          <p:sp>
            <p:nvSpPr>
              <p:cNvPr id="36914" name="Text Box 19"/>
              <p:cNvSpPr txBox="1">
                <a:spLocks noChangeArrowheads="1"/>
              </p:cNvSpPr>
              <p:nvPr/>
            </p:nvSpPr>
            <p:spPr bwMode="auto">
              <a:xfrm>
                <a:off x="204" y="618"/>
                <a:ext cx="54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800" b="1"/>
                  <a:t>Внутр</a:t>
                </a:r>
              </a:p>
            </p:txBody>
          </p:sp>
          <p:sp>
            <p:nvSpPr>
              <p:cNvPr id="36915" name="Line 20"/>
              <p:cNvSpPr>
                <a:spLocks noChangeShapeType="1"/>
              </p:cNvSpPr>
              <p:nvPr/>
            </p:nvSpPr>
            <p:spPr bwMode="auto">
              <a:xfrm flipV="1">
                <a:off x="1247" y="1207"/>
                <a:ext cx="91" cy="4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16" name="Line 21"/>
              <p:cNvSpPr>
                <a:spLocks noChangeShapeType="1"/>
              </p:cNvSpPr>
              <p:nvPr/>
            </p:nvSpPr>
            <p:spPr bwMode="auto">
              <a:xfrm>
                <a:off x="1791" y="981"/>
                <a:ext cx="91" cy="13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17" name="Line 22"/>
              <p:cNvSpPr>
                <a:spLocks noChangeShapeType="1"/>
              </p:cNvSpPr>
              <p:nvPr/>
            </p:nvSpPr>
            <p:spPr bwMode="auto">
              <a:xfrm>
                <a:off x="1973" y="1480"/>
                <a:ext cx="0" cy="18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18" name="Line 23"/>
              <p:cNvSpPr>
                <a:spLocks noChangeShapeType="1"/>
              </p:cNvSpPr>
              <p:nvPr/>
            </p:nvSpPr>
            <p:spPr bwMode="auto">
              <a:xfrm flipH="1">
                <a:off x="1383" y="1797"/>
                <a:ext cx="136" cy="91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19" name="Line 24"/>
              <p:cNvSpPr>
                <a:spLocks noChangeShapeType="1"/>
              </p:cNvSpPr>
              <p:nvPr/>
            </p:nvSpPr>
            <p:spPr bwMode="auto">
              <a:xfrm>
                <a:off x="975" y="2160"/>
                <a:ext cx="136" cy="45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20" name="Line 25"/>
              <p:cNvSpPr>
                <a:spLocks noChangeShapeType="1"/>
              </p:cNvSpPr>
              <p:nvPr/>
            </p:nvSpPr>
            <p:spPr bwMode="auto">
              <a:xfrm>
                <a:off x="567" y="1797"/>
                <a:ext cx="90" cy="13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21" name="Line 26"/>
              <p:cNvSpPr>
                <a:spLocks noChangeShapeType="1"/>
              </p:cNvSpPr>
              <p:nvPr/>
            </p:nvSpPr>
            <p:spPr bwMode="auto">
              <a:xfrm flipH="1">
                <a:off x="703" y="981"/>
                <a:ext cx="90" cy="9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22" name="Line 27"/>
              <p:cNvSpPr>
                <a:spLocks noChangeShapeType="1"/>
              </p:cNvSpPr>
              <p:nvPr/>
            </p:nvSpPr>
            <p:spPr bwMode="auto">
              <a:xfrm>
                <a:off x="748" y="1026"/>
                <a:ext cx="544" cy="22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23" name="Line 28"/>
              <p:cNvSpPr>
                <a:spLocks noChangeShapeType="1"/>
              </p:cNvSpPr>
              <p:nvPr/>
            </p:nvSpPr>
            <p:spPr bwMode="auto">
              <a:xfrm flipV="1">
                <a:off x="1292" y="1071"/>
                <a:ext cx="545" cy="18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24" name="Line 29"/>
              <p:cNvSpPr>
                <a:spLocks noChangeShapeType="1"/>
              </p:cNvSpPr>
              <p:nvPr/>
            </p:nvSpPr>
            <p:spPr bwMode="auto">
              <a:xfrm>
                <a:off x="1837" y="1071"/>
                <a:ext cx="136" cy="49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25" name="Line 30"/>
              <p:cNvSpPr>
                <a:spLocks noChangeShapeType="1"/>
              </p:cNvSpPr>
              <p:nvPr/>
            </p:nvSpPr>
            <p:spPr bwMode="auto">
              <a:xfrm flipH="1">
                <a:off x="1429" y="1570"/>
                <a:ext cx="544" cy="27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26" name="Line 31"/>
              <p:cNvSpPr>
                <a:spLocks noChangeShapeType="1"/>
              </p:cNvSpPr>
              <p:nvPr/>
            </p:nvSpPr>
            <p:spPr bwMode="auto">
              <a:xfrm flipH="1">
                <a:off x="1020" y="1842"/>
                <a:ext cx="409" cy="31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27" name="Line 32"/>
              <p:cNvSpPr>
                <a:spLocks noChangeShapeType="1"/>
              </p:cNvSpPr>
              <p:nvPr/>
            </p:nvSpPr>
            <p:spPr bwMode="auto">
              <a:xfrm>
                <a:off x="612" y="1888"/>
                <a:ext cx="408" cy="27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928" name="Line 33"/>
              <p:cNvSpPr>
                <a:spLocks noChangeShapeType="1"/>
              </p:cNvSpPr>
              <p:nvPr/>
            </p:nvSpPr>
            <p:spPr bwMode="auto">
              <a:xfrm flipH="1">
                <a:off x="567" y="1026"/>
                <a:ext cx="181" cy="90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4284663" y="1989138"/>
            <a:ext cx="4535487" cy="3894137"/>
            <a:chOff x="2699" y="1253"/>
            <a:chExt cx="2857" cy="2453"/>
          </a:xfrm>
        </p:grpSpPr>
        <p:grpSp>
          <p:nvGrpSpPr>
            <p:cNvPr id="5" name="Group 35"/>
            <p:cNvGrpSpPr>
              <a:grpSpLocks/>
            </p:cNvGrpSpPr>
            <p:nvPr/>
          </p:nvGrpSpPr>
          <p:grpSpPr bwMode="auto">
            <a:xfrm>
              <a:off x="2699" y="1253"/>
              <a:ext cx="2857" cy="2453"/>
              <a:chOff x="2699" y="1253"/>
              <a:chExt cx="2857" cy="2453"/>
            </a:xfrm>
          </p:grpSpPr>
          <p:sp>
            <p:nvSpPr>
              <p:cNvPr id="36883" name="Oval 36"/>
              <p:cNvSpPr>
                <a:spLocks noChangeArrowheads="1"/>
              </p:cNvSpPr>
              <p:nvPr/>
            </p:nvSpPr>
            <p:spPr bwMode="auto">
              <a:xfrm>
                <a:off x="3515" y="2115"/>
                <a:ext cx="998" cy="99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84" name="Line 37"/>
              <p:cNvSpPr>
                <a:spLocks noChangeShapeType="1"/>
              </p:cNvSpPr>
              <p:nvPr/>
            </p:nvSpPr>
            <p:spPr bwMode="auto">
              <a:xfrm flipV="1">
                <a:off x="4014" y="2478"/>
                <a:ext cx="1043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85" name="Line 38"/>
              <p:cNvSpPr>
                <a:spLocks noChangeShapeType="1"/>
              </p:cNvSpPr>
              <p:nvPr/>
            </p:nvSpPr>
            <p:spPr bwMode="auto">
              <a:xfrm flipH="1">
                <a:off x="3515" y="2659"/>
                <a:ext cx="454" cy="7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86" name="Line 39"/>
              <p:cNvSpPr>
                <a:spLocks noChangeShapeType="1"/>
              </p:cNvSpPr>
              <p:nvPr/>
            </p:nvSpPr>
            <p:spPr bwMode="auto">
              <a:xfrm>
                <a:off x="4014" y="2659"/>
                <a:ext cx="680" cy="7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87" name="Line 40"/>
              <p:cNvSpPr>
                <a:spLocks noChangeShapeType="1"/>
              </p:cNvSpPr>
              <p:nvPr/>
            </p:nvSpPr>
            <p:spPr bwMode="auto">
              <a:xfrm flipH="1">
                <a:off x="3107" y="2614"/>
                <a:ext cx="862" cy="2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88" name="Line 41"/>
              <p:cNvSpPr>
                <a:spLocks noChangeShapeType="1"/>
              </p:cNvSpPr>
              <p:nvPr/>
            </p:nvSpPr>
            <p:spPr bwMode="auto">
              <a:xfrm flipH="1" flipV="1">
                <a:off x="3379" y="1888"/>
                <a:ext cx="590" cy="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89" name="Line 42"/>
              <p:cNvSpPr>
                <a:spLocks noChangeShapeType="1"/>
              </p:cNvSpPr>
              <p:nvPr/>
            </p:nvSpPr>
            <p:spPr bwMode="auto">
              <a:xfrm flipV="1">
                <a:off x="4014" y="1842"/>
                <a:ext cx="635" cy="7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90" name="Line 43"/>
              <p:cNvSpPr>
                <a:spLocks noChangeShapeType="1"/>
              </p:cNvSpPr>
              <p:nvPr/>
            </p:nvSpPr>
            <p:spPr bwMode="auto">
              <a:xfrm flipV="1">
                <a:off x="4014" y="1616"/>
                <a:ext cx="0" cy="9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91" name="Text Box 44"/>
              <p:cNvSpPr txBox="1">
                <a:spLocks noChangeArrowheads="1"/>
              </p:cNvSpPr>
              <p:nvPr/>
            </p:nvSpPr>
            <p:spPr bwMode="auto">
              <a:xfrm>
                <a:off x="3742" y="1253"/>
                <a:ext cx="49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800" b="1"/>
                  <a:t>Л-М</a:t>
                </a:r>
              </a:p>
            </p:txBody>
          </p:sp>
          <p:sp>
            <p:nvSpPr>
              <p:cNvPr id="36892" name="Text Box 45"/>
              <p:cNvSpPr txBox="1">
                <a:spLocks noChangeArrowheads="1"/>
              </p:cNvSpPr>
              <p:nvPr/>
            </p:nvSpPr>
            <p:spPr bwMode="auto">
              <a:xfrm>
                <a:off x="4785" y="1661"/>
                <a:ext cx="59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800" b="1"/>
                  <a:t>Вер-Л</a:t>
                </a:r>
              </a:p>
            </p:txBody>
          </p:sp>
          <p:sp>
            <p:nvSpPr>
              <p:cNvPr id="36893" name="Text Box 46"/>
              <p:cNvSpPr txBox="1">
                <a:spLocks noChangeArrowheads="1"/>
              </p:cNvSpPr>
              <p:nvPr/>
            </p:nvSpPr>
            <p:spPr bwMode="auto">
              <a:xfrm>
                <a:off x="5057" y="2523"/>
                <a:ext cx="49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800" b="1"/>
                  <a:t>В-Пр</a:t>
                </a:r>
              </a:p>
            </p:txBody>
          </p:sp>
          <p:sp>
            <p:nvSpPr>
              <p:cNvPr id="36894" name="Text Box 47"/>
              <p:cNvSpPr txBox="1">
                <a:spLocks noChangeArrowheads="1"/>
              </p:cNvSpPr>
              <p:nvPr/>
            </p:nvSpPr>
            <p:spPr bwMode="auto">
              <a:xfrm>
                <a:off x="4694" y="3430"/>
                <a:ext cx="49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800" b="1"/>
                  <a:t>М-Дв</a:t>
                </a:r>
              </a:p>
            </p:txBody>
          </p:sp>
          <p:sp>
            <p:nvSpPr>
              <p:cNvPr id="36895" name="Text Box 48"/>
              <p:cNvSpPr txBox="1">
                <a:spLocks noChangeArrowheads="1"/>
              </p:cNvSpPr>
              <p:nvPr/>
            </p:nvSpPr>
            <p:spPr bwMode="auto">
              <a:xfrm>
                <a:off x="3107" y="3475"/>
                <a:ext cx="6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800" b="1"/>
                  <a:t>Муз-Рит</a:t>
                </a:r>
              </a:p>
            </p:txBody>
          </p:sp>
          <p:sp>
            <p:nvSpPr>
              <p:cNvPr id="36896" name="Text Box 49"/>
              <p:cNvSpPr txBox="1">
                <a:spLocks noChangeArrowheads="1"/>
              </p:cNvSpPr>
              <p:nvPr/>
            </p:nvSpPr>
            <p:spPr bwMode="auto">
              <a:xfrm>
                <a:off x="2699" y="2931"/>
                <a:ext cx="45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800" b="1"/>
                  <a:t>Меж</a:t>
                </a:r>
              </a:p>
            </p:txBody>
          </p:sp>
          <p:sp>
            <p:nvSpPr>
              <p:cNvPr id="36897" name="Text Box 50"/>
              <p:cNvSpPr txBox="1">
                <a:spLocks noChangeArrowheads="1"/>
              </p:cNvSpPr>
              <p:nvPr/>
            </p:nvSpPr>
            <p:spPr bwMode="auto">
              <a:xfrm>
                <a:off x="3016" y="1570"/>
                <a:ext cx="54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800" b="1"/>
                  <a:t>Внутр</a:t>
                </a:r>
              </a:p>
            </p:txBody>
          </p:sp>
          <p:sp>
            <p:nvSpPr>
              <p:cNvPr id="36898" name="Line 51"/>
              <p:cNvSpPr>
                <a:spLocks noChangeShapeType="1"/>
              </p:cNvSpPr>
              <p:nvPr/>
            </p:nvSpPr>
            <p:spPr bwMode="auto">
              <a:xfrm>
                <a:off x="3923" y="1979"/>
                <a:ext cx="18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6870" name="Line 52"/>
            <p:cNvSpPr>
              <a:spLocks noChangeShapeType="1"/>
            </p:cNvSpPr>
            <p:nvPr/>
          </p:nvSpPr>
          <p:spPr bwMode="auto">
            <a:xfrm>
              <a:off x="4150" y="2341"/>
              <a:ext cx="136" cy="9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1" name="Line 53"/>
            <p:cNvSpPr>
              <a:spLocks noChangeShapeType="1"/>
            </p:cNvSpPr>
            <p:nvPr/>
          </p:nvSpPr>
          <p:spPr bwMode="auto">
            <a:xfrm flipH="1">
              <a:off x="4332" y="2478"/>
              <a:ext cx="90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2" name="Line 54"/>
            <p:cNvSpPr>
              <a:spLocks noChangeShapeType="1"/>
            </p:cNvSpPr>
            <p:nvPr/>
          </p:nvSpPr>
          <p:spPr bwMode="auto">
            <a:xfrm flipH="1">
              <a:off x="4468" y="3113"/>
              <a:ext cx="136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3" name="Line 55"/>
            <p:cNvSpPr>
              <a:spLocks noChangeShapeType="1"/>
            </p:cNvSpPr>
            <p:nvPr/>
          </p:nvSpPr>
          <p:spPr bwMode="auto">
            <a:xfrm>
              <a:off x="3606" y="3022"/>
              <a:ext cx="227" cy="9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4" name="Line 56"/>
            <p:cNvSpPr>
              <a:spLocks noChangeShapeType="1"/>
            </p:cNvSpPr>
            <p:nvPr/>
          </p:nvSpPr>
          <p:spPr bwMode="auto">
            <a:xfrm>
              <a:off x="3651" y="2568"/>
              <a:ext cx="91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5" name="Line 57"/>
            <p:cNvSpPr>
              <a:spLocks noChangeShapeType="1"/>
            </p:cNvSpPr>
            <p:nvPr/>
          </p:nvSpPr>
          <p:spPr bwMode="auto">
            <a:xfrm flipH="1">
              <a:off x="3742" y="2251"/>
              <a:ext cx="91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6" name="Line 58"/>
            <p:cNvSpPr>
              <a:spLocks noChangeShapeType="1"/>
            </p:cNvSpPr>
            <p:nvPr/>
          </p:nvSpPr>
          <p:spPr bwMode="auto">
            <a:xfrm flipH="1">
              <a:off x="3787" y="1979"/>
              <a:ext cx="182" cy="31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7" name="Line 59"/>
            <p:cNvSpPr>
              <a:spLocks noChangeShapeType="1"/>
            </p:cNvSpPr>
            <p:nvPr/>
          </p:nvSpPr>
          <p:spPr bwMode="auto">
            <a:xfrm>
              <a:off x="4014" y="1979"/>
              <a:ext cx="181" cy="4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8" name="Line 60"/>
            <p:cNvSpPr>
              <a:spLocks noChangeShapeType="1"/>
            </p:cNvSpPr>
            <p:nvPr/>
          </p:nvSpPr>
          <p:spPr bwMode="auto">
            <a:xfrm>
              <a:off x="4195" y="2387"/>
              <a:ext cx="182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79" name="Line 61"/>
            <p:cNvSpPr>
              <a:spLocks noChangeShapeType="1"/>
            </p:cNvSpPr>
            <p:nvPr/>
          </p:nvSpPr>
          <p:spPr bwMode="auto">
            <a:xfrm>
              <a:off x="4422" y="2568"/>
              <a:ext cx="91" cy="63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0" name="Line 62"/>
            <p:cNvSpPr>
              <a:spLocks noChangeShapeType="1"/>
            </p:cNvSpPr>
            <p:nvPr/>
          </p:nvSpPr>
          <p:spPr bwMode="auto">
            <a:xfrm>
              <a:off x="3696" y="3067"/>
              <a:ext cx="817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1" name="Line 63"/>
            <p:cNvSpPr>
              <a:spLocks noChangeShapeType="1"/>
            </p:cNvSpPr>
            <p:nvPr/>
          </p:nvSpPr>
          <p:spPr bwMode="auto">
            <a:xfrm>
              <a:off x="3696" y="2704"/>
              <a:ext cx="0" cy="3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882" name="Line 64"/>
            <p:cNvSpPr>
              <a:spLocks noChangeShapeType="1"/>
            </p:cNvSpPr>
            <p:nvPr/>
          </p:nvSpPr>
          <p:spPr bwMode="auto">
            <a:xfrm flipH="1">
              <a:off x="3696" y="2341"/>
              <a:ext cx="91" cy="3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827088" y="131763"/>
            <a:ext cx="83169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 b="1">
                <a:latin typeface="Arial" charset="0"/>
              </a:rPr>
              <a:t>Эрик Эриксон</a:t>
            </a:r>
            <a:r>
              <a:rPr lang="ru-RU" sz="2800" b="1">
                <a:latin typeface="Arial" charset="0"/>
              </a:rPr>
              <a:t> </a:t>
            </a:r>
            <a:r>
              <a:rPr lang="en-US" sz="2800" b="1">
                <a:latin typeface="Arial" charset="0"/>
              </a:rPr>
              <a:t>и этапы развития человека.</a:t>
            </a:r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2124075" y="620713"/>
            <a:ext cx="45799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800" b="1" u="sng">
                <a:latin typeface="Arial" charset="0"/>
              </a:rPr>
              <a:t>0т рождения до года, младенчество</a:t>
            </a:r>
            <a:endParaRPr lang="en-US" sz="1800">
              <a:latin typeface="Arial" charset="0"/>
            </a:endParaRPr>
          </a:p>
          <a:p>
            <a:pPr algn="ctr"/>
            <a:r>
              <a:rPr lang="en-US" sz="1800">
                <a:latin typeface="Arial" charset="0"/>
              </a:rPr>
              <a:t>Ось параметра  «</a:t>
            </a:r>
            <a:r>
              <a:rPr lang="en-US" sz="1800" b="1">
                <a:latin typeface="Arial" charset="0"/>
              </a:rPr>
              <a:t>доверие или недоверие к окружающему миру</a:t>
            </a:r>
            <a:r>
              <a:rPr lang="en-US" sz="1800">
                <a:latin typeface="Arial" charset="0"/>
              </a:rPr>
              <a:t>»</a:t>
            </a: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4067175" y="1628775"/>
            <a:ext cx="432117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800" b="1" i="1" u="sng">
                <a:latin typeface="Arial" charset="0"/>
              </a:rPr>
              <a:t>От года до трех лет</a:t>
            </a:r>
            <a:endParaRPr lang="en-US" sz="1800">
              <a:latin typeface="Arial" charset="0"/>
            </a:endParaRPr>
          </a:p>
          <a:p>
            <a:pPr algn="ctr"/>
            <a:r>
              <a:rPr lang="en-US" sz="1800">
                <a:latin typeface="Arial" charset="0"/>
              </a:rPr>
              <a:t>Ось параметра </a:t>
            </a:r>
            <a:r>
              <a:rPr lang="en-US" sz="1800" b="1">
                <a:latin typeface="Arial" charset="0"/>
              </a:rPr>
              <a:t>«самостоятельность </a:t>
            </a:r>
            <a:endParaRPr lang="ru-RU" sz="1800" b="1">
              <a:latin typeface="Arial" charset="0"/>
            </a:endParaRPr>
          </a:p>
          <a:p>
            <a:pPr algn="ctr"/>
            <a:r>
              <a:rPr lang="en-US" sz="1800" b="1">
                <a:latin typeface="Arial" charset="0"/>
              </a:rPr>
              <a:t>или нерешительность»</a:t>
            </a:r>
            <a:endParaRPr lang="en-US" sz="1800">
              <a:latin typeface="Arial" charset="0"/>
            </a:endParaRPr>
          </a:p>
          <a:p>
            <a:pPr algn="ctr" eaLnBrk="0" hangingPunct="0"/>
            <a:endParaRPr lang="en-US"/>
          </a:p>
        </p:txBody>
      </p:sp>
      <p:sp>
        <p:nvSpPr>
          <p:cNvPr id="158725" name="Rectangle 5"/>
          <p:cNvSpPr>
            <a:spLocks noChangeArrowheads="1"/>
          </p:cNvSpPr>
          <p:nvPr/>
        </p:nvSpPr>
        <p:spPr bwMode="auto">
          <a:xfrm>
            <a:off x="4867275" y="2500306"/>
            <a:ext cx="42767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800" b="1" u="sng">
                <a:latin typeface="Arial" charset="0"/>
              </a:rPr>
              <a:t>Возраст четырех-пяти лет</a:t>
            </a:r>
            <a:endParaRPr lang="en-US" sz="1800">
              <a:latin typeface="Arial" charset="0"/>
            </a:endParaRPr>
          </a:p>
          <a:p>
            <a:pPr algn="ctr"/>
            <a:r>
              <a:rPr lang="en-US" sz="1800">
                <a:latin typeface="Arial" charset="0"/>
              </a:rPr>
              <a:t>Ось параметра </a:t>
            </a:r>
            <a:r>
              <a:rPr lang="en-US" sz="1800" b="1">
                <a:latin typeface="Arial" charset="0"/>
              </a:rPr>
              <a:t>«предприимчивость </a:t>
            </a:r>
            <a:endParaRPr lang="ru-RU" sz="1800" b="1">
              <a:latin typeface="Arial" charset="0"/>
            </a:endParaRPr>
          </a:p>
          <a:p>
            <a:pPr algn="ctr"/>
            <a:r>
              <a:rPr lang="en-US" sz="1800" b="1">
                <a:latin typeface="Arial" charset="0"/>
              </a:rPr>
              <a:t>или чувство  вины»</a:t>
            </a:r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-142908" y="4214818"/>
            <a:ext cx="38258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800" b="1" u="sng" dirty="0" err="1">
                <a:latin typeface="Arial" charset="0"/>
              </a:rPr>
              <a:t>Возраст</a:t>
            </a:r>
            <a:r>
              <a:rPr lang="en-US" sz="1800" b="1" u="sng" dirty="0">
                <a:latin typeface="Arial" charset="0"/>
              </a:rPr>
              <a:t> 6-12 </a:t>
            </a:r>
            <a:r>
              <a:rPr lang="en-US" sz="1800" b="1" u="sng" dirty="0" err="1">
                <a:latin typeface="Arial" charset="0"/>
              </a:rPr>
              <a:t>лет</a:t>
            </a:r>
            <a:endParaRPr lang="en-US" sz="1800" dirty="0">
              <a:latin typeface="Arial" charset="0"/>
            </a:endParaRPr>
          </a:p>
          <a:p>
            <a:pPr algn="ctr"/>
            <a:r>
              <a:rPr lang="en-US" sz="1800" dirty="0" err="1">
                <a:latin typeface="Arial" charset="0"/>
              </a:rPr>
              <a:t>Ось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параметра</a:t>
            </a:r>
            <a:r>
              <a:rPr lang="en-US" sz="1800" dirty="0">
                <a:latin typeface="Arial" charset="0"/>
              </a:rPr>
              <a:t> </a:t>
            </a:r>
            <a:endParaRPr lang="ru-RU" sz="1800" dirty="0">
              <a:latin typeface="Arial" charset="0"/>
            </a:endParaRPr>
          </a:p>
          <a:p>
            <a:pPr algn="ctr"/>
            <a:r>
              <a:rPr lang="en-US" sz="1800" b="1" dirty="0">
                <a:latin typeface="Arial" charset="0"/>
              </a:rPr>
              <a:t>«</a:t>
            </a:r>
            <a:r>
              <a:rPr lang="en-US" sz="1800" b="1" dirty="0" err="1">
                <a:latin typeface="Arial" charset="0"/>
              </a:rPr>
              <a:t>умелость</a:t>
            </a:r>
            <a:r>
              <a:rPr lang="en-US" sz="1800" b="1" dirty="0">
                <a:latin typeface="Arial" charset="0"/>
              </a:rPr>
              <a:t> и </a:t>
            </a:r>
            <a:r>
              <a:rPr lang="en-US" sz="1800" b="1" dirty="0" err="1">
                <a:latin typeface="Arial" charset="0"/>
              </a:rPr>
              <a:t>неполноценность</a:t>
            </a:r>
            <a:r>
              <a:rPr lang="en-US" sz="1800" b="1" dirty="0">
                <a:latin typeface="Arial" charset="0"/>
              </a:rPr>
              <a:t>»</a:t>
            </a:r>
          </a:p>
        </p:txBody>
      </p:sp>
      <p:sp>
        <p:nvSpPr>
          <p:cNvPr id="158727" name="Rectangle 7"/>
          <p:cNvSpPr>
            <a:spLocks noChangeArrowheads="1"/>
          </p:cNvSpPr>
          <p:nvPr/>
        </p:nvSpPr>
        <p:spPr bwMode="auto">
          <a:xfrm>
            <a:off x="250825" y="5445125"/>
            <a:ext cx="39465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800" b="1" u="sng">
                <a:latin typeface="Arial" charset="0"/>
              </a:rPr>
              <a:t>Возраст 12-13 до 19-20 лет</a:t>
            </a:r>
            <a:endParaRPr lang="en-US" sz="1800">
              <a:latin typeface="Arial" charset="0"/>
            </a:endParaRPr>
          </a:p>
          <a:p>
            <a:pPr algn="ctr"/>
            <a:r>
              <a:rPr lang="en-US" sz="1800">
                <a:latin typeface="Arial" charset="0"/>
              </a:rPr>
              <a:t>Ось параметра </a:t>
            </a:r>
            <a:endParaRPr lang="ru-RU" sz="1800">
              <a:latin typeface="Arial" charset="0"/>
            </a:endParaRPr>
          </a:p>
          <a:p>
            <a:pPr algn="ctr"/>
            <a:r>
              <a:rPr lang="en-US" sz="1800" b="1">
                <a:latin typeface="Arial" charset="0"/>
              </a:rPr>
              <a:t>« самоидентификация личности </a:t>
            </a:r>
            <a:endParaRPr lang="ru-RU" sz="1800" b="1">
              <a:latin typeface="Arial" charset="0"/>
            </a:endParaRPr>
          </a:p>
          <a:p>
            <a:pPr algn="ctr"/>
            <a:r>
              <a:rPr lang="en-US" sz="1800" b="1">
                <a:latin typeface="Arial" charset="0"/>
              </a:rPr>
              <a:t>и путаница ролей»</a:t>
            </a:r>
          </a:p>
        </p:txBody>
      </p:sp>
      <p:pic>
        <p:nvPicPr>
          <p:cNvPr id="55297" name="Picture 1" descr="C:\Users\ПК\Desktop\th_214117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529500">
            <a:off x="285720" y="500042"/>
            <a:ext cx="1463734" cy="1978018"/>
          </a:xfrm>
          <a:prstGeom prst="rect">
            <a:avLst/>
          </a:prstGeom>
          <a:noFill/>
        </p:spPr>
      </p:pic>
      <p:pic>
        <p:nvPicPr>
          <p:cNvPr id="55301" name="Picture 5" descr="C:\Users\ПК\Desktop\foto-detej-12-let-malchik_14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752327">
            <a:off x="3433635" y="2898378"/>
            <a:ext cx="2051440" cy="2815702"/>
          </a:xfrm>
          <a:prstGeom prst="rect">
            <a:avLst/>
          </a:prstGeom>
          <a:noFill/>
        </p:spPr>
      </p:pic>
      <p:pic>
        <p:nvPicPr>
          <p:cNvPr id="55302" name="Picture 6" descr="C:\Users\ПК\Desktop\1257655_uigurskie-parn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455451">
            <a:off x="6379496" y="3692674"/>
            <a:ext cx="2136790" cy="3113915"/>
          </a:xfrm>
          <a:prstGeom prst="rect">
            <a:avLst/>
          </a:prstGeom>
          <a:noFill/>
        </p:spPr>
      </p:pic>
      <p:pic>
        <p:nvPicPr>
          <p:cNvPr id="55303" name="Picture 7" descr="C:\Users\ПК\Desktop\i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586670">
            <a:off x="908407" y="1941242"/>
            <a:ext cx="2642742" cy="1757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8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8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8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8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/>
      <p:bldP spid="158723" grpId="0"/>
      <p:bldP spid="158724" grpId="0"/>
      <p:bldP spid="158725" grpId="0"/>
      <p:bldP spid="158726" grpId="0"/>
      <p:bldP spid="158727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755650" y="5013325"/>
            <a:ext cx="4572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u="sng" dirty="0">
                <a:latin typeface="Arial" charset="0"/>
              </a:rPr>
              <a:t>Возраст 20 -25 лет</a:t>
            </a:r>
            <a:endParaRPr lang="ru-RU" sz="1600" dirty="0">
              <a:latin typeface="Arial" charset="0"/>
            </a:endParaRPr>
          </a:p>
          <a:p>
            <a:r>
              <a:rPr lang="ru-RU" sz="1600" dirty="0">
                <a:latin typeface="Arial" charset="0"/>
              </a:rPr>
              <a:t>Ось параметра  </a:t>
            </a:r>
            <a:r>
              <a:rPr lang="ru-RU" sz="1600" b="1" dirty="0">
                <a:latin typeface="Arial" charset="0"/>
              </a:rPr>
              <a:t>« интимность или изолированность»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3419475" y="3068638"/>
            <a:ext cx="4572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u="sng" dirty="0">
                <a:latin typeface="Arial" charset="0"/>
              </a:rPr>
              <a:t>Возраст 26- 60-64 года</a:t>
            </a:r>
            <a:endParaRPr lang="ru-RU" sz="1600" dirty="0">
              <a:latin typeface="Arial" charset="0"/>
            </a:endParaRPr>
          </a:p>
          <a:p>
            <a:r>
              <a:rPr lang="ru-RU" sz="1600" dirty="0">
                <a:latin typeface="Arial" charset="0"/>
              </a:rPr>
              <a:t>Ось параметра </a:t>
            </a:r>
            <a:r>
              <a:rPr lang="ru-RU" sz="1600" b="1" dirty="0">
                <a:latin typeface="Arial" charset="0"/>
              </a:rPr>
              <a:t>«продуктивность или инертность»</a:t>
            </a:r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1619250" y="620713"/>
            <a:ext cx="37449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u="sng">
                <a:latin typeface="Arial" charset="0"/>
              </a:rPr>
              <a:t>Возраст 65 и до конца</a:t>
            </a:r>
            <a:endParaRPr lang="ru-RU" sz="1600">
              <a:latin typeface="Arial" charset="0"/>
            </a:endParaRPr>
          </a:p>
          <a:p>
            <a:r>
              <a:rPr lang="ru-RU" sz="1600">
                <a:latin typeface="Arial" charset="0"/>
              </a:rPr>
              <a:t>Ось параметра </a:t>
            </a:r>
            <a:r>
              <a:rPr lang="ru-RU" sz="1600" b="1">
                <a:latin typeface="Arial" charset="0"/>
              </a:rPr>
              <a:t>«экоинтеграция или отчаяние»</a:t>
            </a:r>
          </a:p>
        </p:txBody>
      </p:sp>
      <p:pic>
        <p:nvPicPr>
          <p:cNvPr id="54273" name="Picture 1" descr="C:\Users\ПК\Desktop\IMG-20170923-WA0139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3016271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275" name="Picture 3" descr="C:\Users\ПК\Desktop\IMG-20170923-WA01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14290"/>
            <a:ext cx="3000364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4276" name="Picture 4" descr="C:\Users\ПК\Desktop\IMG-20170923-WA0143.jpg"/>
          <p:cNvPicPr>
            <a:picLocks noChangeAspect="1" noChangeArrowheads="1"/>
          </p:cNvPicPr>
          <p:nvPr/>
        </p:nvPicPr>
        <p:blipFill>
          <a:blip r:embed="rId4"/>
          <a:srcRect l="53759"/>
          <a:stretch>
            <a:fillRect/>
          </a:stretch>
        </p:blipFill>
        <p:spPr bwMode="auto">
          <a:xfrm>
            <a:off x="7270623" y="3214686"/>
            <a:ext cx="1873377" cy="3468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/>
      <p:bldP spid="159747" grpId="0"/>
      <p:bldP spid="15974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2"/>
          <p:cNvSpPr>
            <a:spLocks noChangeShapeType="1"/>
          </p:cNvSpPr>
          <p:nvPr/>
        </p:nvSpPr>
        <p:spPr bwMode="auto">
          <a:xfrm>
            <a:off x="250825" y="3213100"/>
            <a:ext cx="8893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8459788" y="2997200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25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0825" y="115888"/>
            <a:ext cx="8569325" cy="6380162"/>
            <a:chOff x="158" y="73"/>
            <a:chExt cx="5398" cy="4019"/>
          </a:xfrm>
        </p:grpSpPr>
        <p:sp>
          <p:nvSpPr>
            <p:cNvPr id="39941" name="Line 5"/>
            <p:cNvSpPr>
              <a:spLocks noChangeShapeType="1"/>
            </p:cNvSpPr>
            <p:nvPr/>
          </p:nvSpPr>
          <p:spPr bwMode="auto">
            <a:xfrm>
              <a:off x="158" y="663"/>
              <a:ext cx="0" cy="26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42" name="Line 6"/>
            <p:cNvSpPr>
              <a:spLocks noChangeShapeType="1"/>
            </p:cNvSpPr>
            <p:nvPr/>
          </p:nvSpPr>
          <p:spPr bwMode="auto">
            <a:xfrm>
              <a:off x="295" y="663"/>
              <a:ext cx="0" cy="26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43" name="Line 7"/>
            <p:cNvSpPr>
              <a:spLocks noChangeShapeType="1"/>
            </p:cNvSpPr>
            <p:nvPr/>
          </p:nvSpPr>
          <p:spPr bwMode="auto">
            <a:xfrm>
              <a:off x="612" y="663"/>
              <a:ext cx="0" cy="26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44" name="Line 8"/>
            <p:cNvSpPr>
              <a:spLocks noChangeShapeType="1"/>
            </p:cNvSpPr>
            <p:nvPr/>
          </p:nvSpPr>
          <p:spPr bwMode="auto">
            <a:xfrm>
              <a:off x="1020" y="663"/>
              <a:ext cx="0" cy="26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45" name="Line 9"/>
            <p:cNvSpPr>
              <a:spLocks noChangeShapeType="1"/>
            </p:cNvSpPr>
            <p:nvPr/>
          </p:nvSpPr>
          <p:spPr bwMode="auto">
            <a:xfrm>
              <a:off x="1655" y="663"/>
              <a:ext cx="0" cy="26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46" name="Line 10"/>
            <p:cNvSpPr>
              <a:spLocks noChangeShapeType="1"/>
            </p:cNvSpPr>
            <p:nvPr/>
          </p:nvSpPr>
          <p:spPr bwMode="auto">
            <a:xfrm>
              <a:off x="3288" y="663"/>
              <a:ext cx="0" cy="26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47" name="Line 11"/>
            <p:cNvSpPr>
              <a:spLocks noChangeShapeType="1"/>
            </p:cNvSpPr>
            <p:nvPr/>
          </p:nvSpPr>
          <p:spPr bwMode="auto">
            <a:xfrm>
              <a:off x="5511" y="709"/>
              <a:ext cx="0" cy="26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48" name="Text Box 12"/>
            <p:cNvSpPr txBox="1">
              <a:spLocks noChangeArrowheads="1"/>
            </p:cNvSpPr>
            <p:nvPr/>
          </p:nvSpPr>
          <p:spPr bwMode="auto">
            <a:xfrm>
              <a:off x="204" y="1888"/>
              <a:ext cx="1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1</a:t>
              </a:r>
            </a:p>
          </p:txBody>
        </p:sp>
        <p:sp>
          <p:nvSpPr>
            <p:cNvPr id="39949" name="Text Box 13"/>
            <p:cNvSpPr txBox="1">
              <a:spLocks noChangeArrowheads="1"/>
            </p:cNvSpPr>
            <p:nvPr/>
          </p:nvSpPr>
          <p:spPr bwMode="auto">
            <a:xfrm>
              <a:off x="884" y="1888"/>
              <a:ext cx="4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5-6</a:t>
              </a:r>
            </a:p>
          </p:txBody>
        </p:sp>
        <p:sp>
          <p:nvSpPr>
            <p:cNvPr id="39950" name="Text Box 14"/>
            <p:cNvSpPr txBox="1">
              <a:spLocks noChangeArrowheads="1"/>
            </p:cNvSpPr>
            <p:nvPr/>
          </p:nvSpPr>
          <p:spPr bwMode="auto">
            <a:xfrm>
              <a:off x="521" y="1888"/>
              <a:ext cx="1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3</a:t>
              </a:r>
            </a:p>
          </p:txBody>
        </p:sp>
        <p:sp>
          <p:nvSpPr>
            <p:cNvPr id="39951" name="Text Box 15"/>
            <p:cNvSpPr txBox="1">
              <a:spLocks noChangeArrowheads="1"/>
            </p:cNvSpPr>
            <p:nvPr/>
          </p:nvSpPr>
          <p:spPr bwMode="auto">
            <a:xfrm>
              <a:off x="1610" y="1888"/>
              <a:ext cx="3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12</a:t>
              </a:r>
            </a:p>
          </p:txBody>
        </p:sp>
        <p:sp>
          <p:nvSpPr>
            <p:cNvPr id="39952" name="Text Box 16"/>
            <p:cNvSpPr txBox="1">
              <a:spLocks noChangeArrowheads="1"/>
            </p:cNvSpPr>
            <p:nvPr/>
          </p:nvSpPr>
          <p:spPr bwMode="auto">
            <a:xfrm>
              <a:off x="3107" y="1933"/>
              <a:ext cx="5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19-20</a:t>
              </a:r>
            </a:p>
          </p:txBody>
        </p:sp>
        <p:sp>
          <p:nvSpPr>
            <p:cNvPr id="160785" name="Text Box 17"/>
            <p:cNvSpPr txBox="1">
              <a:spLocks noChangeArrowheads="1"/>
            </p:cNvSpPr>
            <p:nvPr/>
          </p:nvSpPr>
          <p:spPr bwMode="auto">
            <a:xfrm>
              <a:off x="2472" y="73"/>
              <a:ext cx="27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3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itchFamily="34" charset="0"/>
                </a:rPr>
                <a:t>+</a:t>
              </a:r>
            </a:p>
          </p:txBody>
        </p:sp>
        <p:sp>
          <p:nvSpPr>
            <p:cNvPr id="160786" name="Text Box 18"/>
            <p:cNvSpPr txBox="1">
              <a:spLocks noChangeArrowheads="1"/>
            </p:cNvSpPr>
            <p:nvPr/>
          </p:nvSpPr>
          <p:spPr bwMode="auto">
            <a:xfrm>
              <a:off x="2517" y="3612"/>
              <a:ext cx="31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4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 Black" pitchFamily="34" charset="0"/>
                </a:rPr>
                <a:t>-</a:t>
              </a:r>
            </a:p>
          </p:txBody>
        </p:sp>
        <p:sp>
          <p:nvSpPr>
            <p:cNvPr id="39955" name="AutoShape 19"/>
            <p:cNvSpPr>
              <a:spLocks noChangeArrowheads="1"/>
            </p:cNvSpPr>
            <p:nvPr/>
          </p:nvSpPr>
          <p:spPr bwMode="auto">
            <a:xfrm>
              <a:off x="567" y="2387"/>
              <a:ext cx="91" cy="91"/>
            </a:xfrm>
            <a:prstGeom prst="star8">
              <a:avLst>
                <a:gd name="adj" fmla="val 38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56" name="AutoShape 20"/>
            <p:cNvSpPr>
              <a:spLocks noChangeArrowheads="1"/>
            </p:cNvSpPr>
            <p:nvPr/>
          </p:nvSpPr>
          <p:spPr bwMode="auto">
            <a:xfrm>
              <a:off x="249" y="2478"/>
              <a:ext cx="91" cy="91"/>
            </a:xfrm>
            <a:prstGeom prst="star8">
              <a:avLst>
                <a:gd name="adj" fmla="val 38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57" name="AutoShape 21"/>
            <p:cNvSpPr>
              <a:spLocks noChangeArrowheads="1"/>
            </p:cNvSpPr>
            <p:nvPr/>
          </p:nvSpPr>
          <p:spPr bwMode="auto">
            <a:xfrm>
              <a:off x="975" y="2523"/>
              <a:ext cx="91" cy="91"/>
            </a:xfrm>
            <a:prstGeom prst="star8">
              <a:avLst>
                <a:gd name="adj" fmla="val 38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58" name="AutoShape 22"/>
            <p:cNvSpPr>
              <a:spLocks noChangeArrowheads="1"/>
            </p:cNvSpPr>
            <p:nvPr/>
          </p:nvSpPr>
          <p:spPr bwMode="auto">
            <a:xfrm>
              <a:off x="1610" y="2115"/>
              <a:ext cx="91" cy="91"/>
            </a:xfrm>
            <a:prstGeom prst="star8">
              <a:avLst>
                <a:gd name="adj" fmla="val 38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59" name="AutoShape 23"/>
            <p:cNvSpPr>
              <a:spLocks noChangeArrowheads="1"/>
            </p:cNvSpPr>
            <p:nvPr/>
          </p:nvSpPr>
          <p:spPr bwMode="auto">
            <a:xfrm>
              <a:off x="3243" y="1797"/>
              <a:ext cx="91" cy="91"/>
            </a:xfrm>
            <a:prstGeom prst="star8">
              <a:avLst>
                <a:gd name="adj" fmla="val 38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60" name="Line 24"/>
            <p:cNvSpPr>
              <a:spLocks noChangeShapeType="1"/>
            </p:cNvSpPr>
            <p:nvPr/>
          </p:nvSpPr>
          <p:spPr bwMode="auto">
            <a:xfrm flipV="1">
              <a:off x="340" y="2432"/>
              <a:ext cx="227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61" name="Line 25"/>
            <p:cNvSpPr>
              <a:spLocks noChangeShapeType="1"/>
            </p:cNvSpPr>
            <p:nvPr/>
          </p:nvSpPr>
          <p:spPr bwMode="auto">
            <a:xfrm>
              <a:off x="657" y="2432"/>
              <a:ext cx="363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62" name="Line 26"/>
            <p:cNvSpPr>
              <a:spLocks noChangeShapeType="1"/>
            </p:cNvSpPr>
            <p:nvPr/>
          </p:nvSpPr>
          <p:spPr bwMode="auto">
            <a:xfrm flipV="1">
              <a:off x="1066" y="2160"/>
              <a:ext cx="544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63" name="Line 27"/>
            <p:cNvSpPr>
              <a:spLocks noChangeShapeType="1"/>
            </p:cNvSpPr>
            <p:nvPr/>
          </p:nvSpPr>
          <p:spPr bwMode="auto">
            <a:xfrm flipV="1">
              <a:off x="1655" y="1888"/>
              <a:ext cx="1588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964" name="AutoShape 28"/>
            <p:cNvSpPr>
              <a:spLocks noChangeArrowheads="1"/>
            </p:cNvSpPr>
            <p:nvPr/>
          </p:nvSpPr>
          <p:spPr bwMode="auto">
            <a:xfrm>
              <a:off x="5465" y="1570"/>
              <a:ext cx="91" cy="91"/>
            </a:xfrm>
            <a:prstGeom prst="star8">
              <a:avLst>
                <a:gd name="adj" fmla="val 382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65" name="Line 29"/>
            <p:cNvSpPr>
              <a:spLocks noChangeShapeType="1"/>
            </p:cNvSpPr>
            <p:nvPr/>
          </p:nvSpPr>
          <p:spPr bwMode="auto">
            <a:xfrm flipV="1">
              <a:off x="3334" y="1616"/>
              <a:ext cx="2086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1" name="WordArt 3"/>
          <p:cNvSpPr>
            <a:spLocks noChangeArrowheads="1" noChangeShapeType="1" noTextEdit="1"/>
          </p:cNvSpPr>
          <p:nvPr/>
        </p:nvSpPr>
        <p:spPr bwMode="auto">
          <a:xfrm>
            <a:off x="1928794" y="1142984"/>
            <a:ext cx="6697663" cy="61198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Психофизиологические 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особенности 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учащегося</a:t>
            </a:r>
          </a:p>
        </p:txBody>
      </p:sp>
      <p:sp>
        <p:nvSpPr>
          <p:cNvPr id="237572" name="Text Box 4"/>
          <p:cNvSpPr txBox="1">
            <a:spLocks noChangeArrowheads="1"/>
          </p:cNvSpPr>
          <p:nvPr/>
        </p:nvSpPr>
        <p:spPr bwMode="auto">
          <a:xfrm>
            <a:off x="5795963" y="5661025"/>
            <a:ext cx="30972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>
                <a:solidFill>
                  <a:schemeClr val="bg1"/>
                </a:solidFill>
                <a:latin typeface="Arial Black" pitchFamily="34" charset="0"/>
              </a:rPr>
              <a:t>«МОГУ»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7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1" grpId="0" animBg="1"/>
      <p:bldP spid="23757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8" name="Rectangle 4"/>
          <p:cNvSpPr>
            <a:spLocks noChangeArrowheads="1"/>
          </p:cNvSpPr>
          <p:nvPr/>
        </p:nvSpPr>
        <p:spPr bwMode="auto">
          <a:xfrm>
            <a:off x="0" y="0"/>
            <a:ext cx="78406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buFontTx/>
              <a:buAutoNum type="arabicPeriod"/>
              <a:tabLst>
                <a:tab pos="622300" algn="l"/>
              </a:tabLst>
              <a:defRPr/>
            </a:pPr>
            <a:r>
              <a:rPr lang="en-US" b="1"/>
              <a:t>У человека мозг в норме состоит из </a:t>
            </a:r>
            <a:r>
              <a:rPr lang="en-US" b="1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двух полушарий,</a:t>
            </a:r>
            <a:r>
              <a:rPr lang="en-US" b="1"/>
              <a:t> </a:t>
            </a:r>
            <a:endParaRPr lang="ru-RU" b="1"/>
          </a:p>
          <a:p>
            <a:pPr algn="just">
              <a:tabLst>
                <a:tab pos="622300" algn="l"/>
              </a:tabLst>
              <a:defRPr/>
            </a:pPr>
            <a:r>
              <a:rPr lang="en-US" b="1"/>
              <a:t>соединенных специальной структурой, </a:t>
            </a:r>
            <a:endParaRPr lang="ru-RU" b="1"/>
          </a:p>
          <a:p>
            <a:pPr algn="just">
              <a:tabLst>
                <a:tab pos="622300" algn="l"/>
              </a:tabLst>
              <a:defRPr/>
            </a:pPr>
            <a:r>
              <a:rPr lang="en-US" b="1"/>
              <a:t>называемой «мозолистым телом».</a:t>
            </a:r>
          </a:p>
        </p:txBody>
      </p:sp>
      <p:sp>
        <p:nvSpPr>
          <p:cNvPr id="277509" name="Rectangle 5"/>
          <p:cNvSpPr>
            <a:spLocks noChangeArrowheads="1"/>
          </p:cNvSpPr>
          <p:nvPr/>
        </p:nvSpPr>
        <p:spPr bwMode="auto">
          <a:xfrm>
            <a:off x="2811463" y="1628775"/>
            <a:ext cx="63325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tabLst>
                <a:tab pos="622300" algn="l"/>
              </a:tabLst>
              <a:defRPr/>
            </a:pPr>
            <a:r>
              <a:rPr lang="ru-RU" b="1"/>
              <a:t>2. </a:t>
            </a:r>
            <a:r>
              <a:rPr lang="en-US" b="1"/>
              <a:t>Эти полушария </a:t>
            </a:r>
            <a:r>
              <a:rPr lang="en-US" b="1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работают по очереди</a:t>
            </a:r>
            <a:r>
              <a:rPr lang="en-US" b="1"/>
              <a:t>, </a:t>
            </a:r>
            <a:endParaRPr lang="ru-RU" b="1"/>
          </a:p>
          <a:p>
            <a:pPr algn="r">
              <a:tabLst>
                <a:tab pos="622300" algn="l"/>
              </a:tabLst>
              <a:defRPr/>
            </a:pPr>
            <a:r>
              <a:rPr lang="en-US" b="1"/>
              <a:t>не одновременно, работа одного полушария </a:t>
            </a:r>
            <a:endParaRPr lang="ru-RU" b="1"/>
          </a:p>
          <a:p>
            <a:pPr algn="r">
              <a:tabLst>
                <a:tab pos="622300" algn="l"/>
              </a:tabLst>
              <a:defRPr/>
            </a:pPr>
            <a:r>
              <a:rPr lang="en-US" b="1"/>
              <a:t>подавляет действие другого.</a:t>
            </a:r>
            <a:r>
              <a:rPr lang="en-US"/>
              <a:t> </a:t>
            </a:r>
          </a:p>
        </p:txBody>
      </p:sp>
      <p:sp>
        <p:nvSpPr>
          <p:cNvPr id="277510" name="Rectangle 6"/>
          <p:cNvSpPr>
            <a:spLocks noChangeArrowheads="1"/>
          </p:cNvSpPr>
          <p:nvPr/>
        </p:nvSpPr>
        <p:spPr bwMode="auto">
          <a:xfrm>
            <a:off x="0" y="3357563"/>
            <a:ext cx="6103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tabLst>
                <a:tab pos="622300" algn="l"/>
              </a:tabLst>
              <a:defRPr/>
            </a:pPr>
            <a:r>
              <a:rPr lang="ru-RU" b="1"/>
              <a:t>3. </a:t>
            </a:r>
            <a:r>
              <a:rPr lang="en-US" b="1"/>
              <a:t>Каждое полушарие </a:t>
            </a:r>
            <a:r>
              <a:rPr lang="en-US" b="1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«специализируется»</a:t>
            </a:r>
            <a:r>
              <a:rPr lang="en-US" b="1"/>
              <a:t> </a:t>
            </a:r>
            <a:endParaRPr lang="ru-RU" b="1"/>
          </a:p>
          <a:p>
            <a:pPr algn="just">
              <a:tabLst>
                <a:tab pos="622300" algn="l"/>
              </a:tabLst>
              <a:defRPr/>
            </a:pPr>
            <a:r>
              <a:rPr lang="en-US" b="1"/>
              <a:t>на определенных видах деятельности.</a:t>
            </a:r>
          </a:p>
        </p:txBody>
      </p:sp>
      <p:sp>
        <p:nvSpPr>
          <p:cNvPr id="277511" name="Rectangle 7"/>
          <p:cNvSpPr>
            <a:spLocks noChangeArrowheads="1"/>
          </p:cNvSpPr>
          <p:nvPr/>
        </p:nvSpPr>
        <p:spPr bwMode="auto">
          <a:xfrm>
            <a:off x="1363663" y="4614863"/>
            <a:ext cx="778033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tabLst>
                <a:tab pos="622300" algn="l"/>
              </a:tabLst>
              <a:defRPr/>
            </a:pPr>
            <a:r>
              <a:rPr lang="ru-RU" b="1"/>
              <a:t>4. </a:t>
            </a:r>
            <a:r>
              <a:rPr lang="en-US" b="1"/>
              <a:t>У каждого человека  есть наследственные отличия,  </a:t>
            </a:r>
            <a:endParaRPr lang="ru-RU" b="1"/>
          </a:p>
          <a:p>
            <a:pPr algn="r">
              <a:tabLst>
                <a:tab pos="622300" algn="l"/>
              </a:tabLst>
              <a:defRPr/>
            </a:pPr>
            <a:r>
              <a:rPr lang="en-US" b="1"/>
              <a:t>из-за которых  одно из полушарий может </a:t>
            </a:r>
            <a:r>
              <a:rPr lang="en-US" b="1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включаться</a:t>
            </a:r>
            <a:r>
              <a:rPr lang="en-US" b="1"/>
              <a:t> </a:t>
            </a:r>
            <a:endParaRPr lang="ru-RU" b="1"/>
          </a:p>
          <a:p>
            <a:pPr algn="r">
              <a:tabLst>
                <a:tab pos="622300" algn="l"/>
              </a:tabLst>
              <a:defRPr/>
            </a:pPr>
            <a:r>
              <a:rPr lang="en-US" b="1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доли секунды раньше другого</a:t>
            </a:r>
            <a:r>
              <a:rPr lang="en-US" b="1"/>
              <a:t>, </a:t>
            </a:r>
            <a:endParaRPr lang="ru-RU" b="1"/>
          </a:p>
          <a:p>
            <a:pPr algn="r">
              <a:tabLst>
                <a:tab pos="622300" algn="l"/>
              </a:tabLst>
              <a:defRPr/>
            </a:pPr>
            <a:r>
              <a:rPr lang="en-US" b="1"/>
              <a:t>определяя первую реакцию </a:t>
            </a:r>
            <a:endParaRPr lang="ru-RU" b="1"/>
          </a:p>
          <a:p>
            <a:pPr algn="r">
              <a:tabLst>
                <a:tab pos="622300" algn="l"/>
              </a:tabLst>
              <a:defRPr/>
            </a:pPr>
            <a:r>
              <a:rPr lang="en-US" b="1"/>
              <a:t>на анализируемый сигнал.</a:t>
            </a:r>
            <a:r>
              <a:rPr lang="en-US"/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6" name="Rectangle 4"/>
          <p:cNvSpPr>
            <a:spLocks noChangeArrowheads="1"/>
          </p:cNvSpPr>
          <p:nvPr/>
        </p:nvSpPr>
        <p:spPr bwMode="auto">
          <a:xfrm>
            <a:off x="0" y="0"/>
            <a:ext cx="87820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tabLst>
                <a:tab pos="622300" algn="l"/>
              </a:tabLst>
              <a:defRPr/>
            </a:pPr>
            <a:r>
              <a:rPr lang="ru-RU" b="1"/>
              <a:t>5. </a:t>
            </a:r>
            <a:r>
              <a:rPr lang="en-US" b="1"/>
              <a:t>Если </a:t>
            </a:r>
            <a:r>
              <a:rPr lang="en-US" b="1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раньше  включается левое полушарие</a:t>
            </a:r>
            <a:r>
              <a:rPr lang="en-US" b="1"/>
              <a:t>, </a:t>
            </a:r>
            <a:endParaRPr lang="ru-RU" b="1"/>
          </a:p>
          <a:p>
            <a:pPr algn="just">
              <a:tabLst>
                <a:tab pos="622300" algn="l"/>
              </a:tabLst>
              <a:defRPr/>
            </a:pPr>
            <a:r>
              <a:rPr lang="en-US" b="1"/>
              <a:t>и, следовательно, подавляется работа правого полушария, </a:t>
            </a:r>
            <a:endParaRPr lang="ru-RU" b="1"/>
          </a:p>
          <a:p>
            <a:pPr algn="just">
              <a:tabLst>
                <a:tab pos="622300" algn="l"/>
              </a:tabLst>
              <a:defRPr/>
            </a:pPr>
            <a:r>
              <a:rPr lang="en-US" b="1"/>
              <a:t>человек  реагирует на пришедшую информацию </a:t>
            </a:r>
            <a:endParaRPr lang="ru-RU" b="1"/>
          </a:p>
          <a:p>
            <a:pPr algn="just">
              <a:tabLst>
                <a:tab pos="622300" algn="l"/>
              </a:tabLst>
              <a:defRPr/>
            </a:pPr>
            <a:r>
              <a:rPr lang="en-US" b="1"/>
              <a:t>как </a:t>
            </a:r>
            <a:r>
              <a:rPr lang="en-US" b="1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аналитик, разбирая эту информацию</a:t>
            </a:r>
            <a:r>
              <a:rPr lang="en-US" b="1"/>
              <a:t> на составные части.</a:t>
            </a:r>
          </a:p>
        </p:txBody>
      </p:sp>
      <p:sp>
        <p:nvSpPr>
          <p:cNvPr id="284677" name="Rectangle 5"/>
          <p:cNvSpPr>
            <a:spLocks noChangeArrowheads="1"/>
          </p:cNvSpPr>
          <p:nvPr/>
        </p:nvSpPr>
        <p:spPr bwMode="auto">
          <a:xfrm>
            <a:off x="1817688" y="2060575"/>
            <a:ext cx="73263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tabLst>
                <a:tab pos="622300" algn="l"/>
              </a:tabLst>
              <a:defRPr/>
            </a:pPr>
            <a:r>
              <a:rPr lang="ru-RU" b="1"/>
              <a:t>6. </a:t>
            </a:r>
            <a:r>
              <a:rPr lang="en-US" b="1"/>
              <a:t>Если </a:t>
            </a:r>
            <a:r>
              <a:rPr lang="en-US" b="1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сначала включается правое полушарие</a:t>
            </a:r>
            <a:r>
              <a:rPr lang="en-US" b="1"/>
              <a:t>, </a:t>
            </a:r>
            <a:endParaRPr lang="ru-RU" b="1"/>
          </a:p>
          <a:p>
            <a:pPr algn="r">
              <a:tabLst>
                <a:tab pos="622300" algn="l"/>
              </a:tabLst>
              <a:defRPr/>
            </a:pPr>
            <a:r>
              <a:rPr lang="en-US" b="1"/>
              <a:t>подавляется работа левого полушария, и человек </a:t>
            </a:r>
            <a:endParaRPr lang="ru-RU" b="1"/>
          </a:p>
          <a:p>
            <a:pPr algn="r">
              <a:tabLst>
                <a:tab pos="622300" algn="l"/>
              </a:tabLst>
              <a:defRPr/>
            </a:pPr>
            <a:r>
              <a:rPr lang="en-US" b="1"/>
              <a:t>испытывает ощущения, оцениваемые </a:t>
            </a:r>
            <a:r>
              <a:rPr lang="en-US" b="1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интуитивно, </a:t>
            </a:r>
            <a:endParaRPr lang="ru-RU" b="1" u="sng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tabLst>
                <a:tab pos="622300" algn="l"/>
              </a:tabLst>
              <a:defRPr/>
            </a:pPr>
            <a:r>
              <a:rPr lang="en-US" b="1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без осознанного анализа</a:t>
            </a:r>
            <a:r>
              <a:rPr lang="en-US" b="1"/>
              <a:t>.</a:t>
            </a:r>
          </a:p>
        </p:txBody>
      </p:sp>
      <p:sp>
        <p:nvSpPr>
          <p:cNvPr id="284678" name="Rectangle 6"/>
          <p:cNvSpPr>
            <a:spLocks noChangeArrowheads="1"/>
          </p:cNvSpPr>
          <p:nvPr/>
        </p:nvSpPr>
        <p:spPr bwMode="auto">
          <a:xfrm>
            <a:off x="0" y="4005263"/>
            <a:ext cx="7896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tabLst>
                <a:tab pos="622300" algn="l"/>
              </a:tabLst>
              <a:defRPr/>
            </a:pPr>
            <a:r>
              <a:rPr lang="ru-RU" b="1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 </a:t>
            </a:r>
            <a:r>
              <a:rPr lang="en-US" b="1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Левое полушарие помнит слова, формулы, символы, </a:t>
            </a:r>
            <a:endParaRPr lang="ru-RU" b="1" u="sng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tabLst>
                <a:tab pos="622300" algn="l"/>
              </a:tabLst>
              <a:defRPr/>
            </a:pPr>
            <a:r>
              <a:rPr lang="en-US" b="1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правое -  образы и чувства.</a:t>
            </a:r>
          </a:p>
        </p:txBody>
      </p:sp>
      <p:sp>
        <p:nvSpPr>
          <p:cNvPr id="284679" name="Rectangle 7"/>
          <p:cNvSpPr>
            <a:spLocks noChangeArrowheads="1"/>
          </p:cNvSpPr>
          <p:nvPr/>
        </p:nvSpPr>
        <p:spPr bwMode="auto">
          <a:xfrm>
            <a:off x="3786188" y="5229225"/>
            <a:ext cx="53578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tabLst>
                <a:tab pos="622300" algn="l"/>
              </a:tabLst>
              <a:defRPr/>
            </a:pPr>
            <a:r>
              <a:rPr lang="ru-RU" b="1"/>
              <a:t>8. </a:t>
            </a:r>
            <a:r>
              <a:rPr lang="ru-RU" b="1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</a:t>
            </a:r>
            <a:r>
              <a:rPr lang="en-US" b="1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роводником</a:t>
            </a:r>
            <a:r>
              <a:rPr lang="en-US" b="1"/>
              <a:t> сигналов – запросов </a:t>
            </a:r>
            <a:endParaRPr lang="ru-RU" b="1"/>
          </a:p>
          <a:p>
            <a:pPr algn="r">
              <a:tabLst>
                <a:tab pos="622300" algn="l"/>
              </a:tabLst>
              <a:defRPr/>
            </a:pPr>
            <a:r>
              <a:rPr lang="en-US" b="1"/>
              <a:t>от одного полушария к другому </a:t>
            </a:r>
            <a:endParaRPr lang="ru-RU" b="1"/>
          </a:p>
          <a:p>
            <a:pPr algn="r">
              <a:tabLst>
                <a:tab pos="622300" algn="l"/>
              </a:tabLst>
              <a:defRPr/>
            </a:pPr>
            <a:r>
              <a:rPr lang="en-US" b="1"/>
              <a:t>является </a:t>
            </a:r>
            <a:r>
              <a:rPr lang="ru-RU" b="1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</a:t>
            </a:r>
            <a:r>
              <a:rPr lang="en-US" b="1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озолистое тело</a:t>
            </a:r>
            <a:r>
              <a:rPr lang="en-US" b="1"/>
              <a:t>.</a:t>
            </a:r>
          </a:p>
        </p:txBody>
      </p:sp>
    </p:spTree>
  </p:cSld>
  <p:clrMapOvr>
    <a:masterClrMapping/>
  </p:clrMapOvr>
  <p:transition>
    <p:wedg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00" name="Rectangle 4"/>
          <p:cNvSpPr>
            <a:spLocks noChangeArrowheads="1"/>
          </p:cNvSpPr>
          <p:nvPr/>
        </p:nvSpPr>
        <p:spPr bwMode="auto">
          <a:xfrm>
            <a:off x="250825" y="-23813"/>
            <a:ext cx="8648700" cy="692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2800" b="1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Способность</a:t>
            </a:r>
            <a:r>
              <a:rPr lang="ru-RU" sz="2800" b="1"/>
              <a:t> человека «включать» и «действовать» </a:t>
            </a:r>
          </a:p>
          <a:p>
            <a:pPr algn="ctr">
              <a:defRPr/>
            </a:pPr>
            <a:r>
              <a:rPr lang="ru-RU" sz="2800" b="1"/>
              <a:t>каждым из полушарий, </a:t>
            </a:r>
          </a:p>
          <a:p>
            <a:pPr algn="ctr">
              <a:defRPr/>
            </a:pPr>
            <a:r>
              <a:rPr lang="ru-RU" sz="2800" b="1"/>
              <a:t>несомненно, </a:t>
            </a:r>
            <a:r>
              <a:rPr lang="ru-RU" sz="2800" b="1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определяется генетически</a:t>
            </a:r>
            <a:r>
              <a:rPr lang="ru-RU" sz="2800" b="1"/>
              <a:t>, </a:t>
            </a:r>
          </a:p>
          <a:p>
            <a:pPr algn="ctr">
              <a:defRPr/>
            </a:pPr>
            <a:r>
              <a:rPr lang="ru-RU" sz="2800" b="1"/>
              <a:t>но, как практически каждый </a:t>
            </a:r>
          </a:p>
          <a:p>
            <a:pPr algn="ctr">
              <a:defRPr/>
            </a:pPr>
            <a:r>
              <a:rPr lang="ru-RU" sz="2800" b="1"/>
              <a:t>наследственный признак,  </a:t>
            </a:r>
          </a:p>
          <a:p>
            <a:pPr algn="ctr">
              <a:defRPr/>
            </a:pPr>
            <a:r>
              <a:rPr lang="ru-RU" sz="2800" b="1"/>
              <a:t>эта способность наследуется </a:t>
            </a:r>
          </a:p>
          <a:p>
            <a:pPr algn="ctr">
              <a:defRPr/>
            </a:pPr>
            <a:r>
              <a:rPr lang="ru-RU" sz="2800" b="1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 диапазон возможностей</a:t>
            </a:r>
            <a:r>
              <a:rPr lang="ru-RU" sz="2800" b="1"/>
              <a:t>.  </a:t>
            </a:r>
          </a:p>
          <a:p>
            <a:pPr algn="ctr">
              <a:defRPr/>
            </a:pPr>
            <a:endParaRPr lang="ru-RU" sz="2800" b="1"/>
          </a:p>
          <a:p>
            <a:pPr algn="ctr">
              <a:defRPr/>
            </a:pPr>
            <a:r>
              <a:rPr lang="ru-RU" sz="2800" b="1"/>
              <a:t>Ширина этого диапазона </a:t>
            </a:r>
          </a:p>
          <a:p>
            <a:pPr algn="ctr">
              <a:defRPr/>
            </a:pPr>
            <a:r>
              <a:rPr lang="ru-RU" sz="2800" b="1"/>
              <a:t>зависит от наследственности, </a:t>
            </a:r>
          </a:p>
          <a:p>
            <a:pPr algn="ctr">
              <a:defRPr/>
            </a:pPr>
            <a:r>
              <a:rPr lang="ru-RU" sz="2800" b="1"/>
              <a:t>но какова будет </a:t>
            </a:r>
          </a:p>
          <a:p>
            <a:pPr algn="ctr">
              <a:defRPr/>
            </a:pPr>
            <a:r>
              <a:rPr lang="ru-RU" sz="2800" b="1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реализация на практике</a:t>
            </a:r>
            <a:r>
              <a:rPr lang="ru-RU" sz="2800" b="1"/>
              <a:t> </a:t>
            </a:r>
          </a:p>
          <a:p>
            <a:pPr algn="ctr">
              <a:defRPr/>
            </a:pPr>
            <a:r>
              <a:rPr lang="ru-RU" sz="2800" b="1"/>
              <a:t>этого признака, </a:t>
            </a:r>
          </a:p>
          <a:p>
            <a:pPr algn="ctr">
              <a:defRPr/>
            </a:pPr>
            <a:r>
              <a:rPr lang="ru-RU" sz="2800" b="1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зависит</a:t>
            </a:r>
            <a:r>
              <a:rPr lang="ru-RU" sz="2800" b="1"/>
              <a:t> в данном случае </a:t>
            </a:r>
          </a:p>
          <a:p>
            <a:pPr algn="ctr">
              <a:defRPr/>
            </a:pPr>
            <a:r>
              <a:rPr lang="ru-RU" sz="2800" b="1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 тренировки деятельности</a:t>
            </a:r>
            <a:r>
              <a:rPr lang="ru-RU" sz="2800" b="1"/>
              <a:t> </a:t>
            </a:r>
          </a:p>
          <a:p>
            <a:pPr algn="ctr">
              <a:defRPr/>
            </a:pPr>
            <a:r>
              <a:rPr lang="ru-RU" sz="2800" b="1"/>
              <a:t>каждого из мозговых полушарий</a:t>
            </a:r>
            <a:r>
              <a:rPr lang="en-US" sz="2800"/>
              <a:t> </a:t>
            </a:r>
          </a:p>
        </p:txBody>
      </p:sp>
    </p:spTree>
  </p:cSld>
  <p:clrMapOvr>
    <a:masterClrMapping/>
  </p:clrMapOvr>
  <p:transition>
    <p:wedg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4" name="Rectangle 4"/>
          <p:cNvSpPr>
            <a:spLocks noChangeArrowheads="1"/>
          </p:cNvSpPr>
          <p:nvPr/>
        </p:nvSpPr>
        <p:spPr bwMode="auto">
          <a:xfrm>
            <a:off x="-271463" y="4652963"/>
            <a:ext cx="94154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/>
              <a:t>      </a:t>
            </a:r>
            <a:r>
              <a:rPr lang="en-US" b="1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Правое полушарие</a:t>
            </a:r>
            <a:r>
              <a:rPr lang="en-US" b="1"/>
              <a:t>  как бы </a:t>
            </a:r>
            <a:r>
              <a:rPr lang="en-US" b="1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«содержит» целостный образ мира</a:t>
            </a:r>
            <a:r>
              <a:rPr lang="en-US" b="1"/>
              <a:t>, </a:t>
            </a:r>
            <a:endParaRPr lang="ru-RU" b="1"/>
          </a:p>
          <a:p>
            <a:pPr algn="ctr">
              <a:defRPr/>
            </a:pPr>
            <a:r>
              <a:rPr lang="en-US" b="1"/>
              <a:t>не названный словами, </a:t>
            </a:r>
            <a:endParaRPr lang="ru-RU" b="1"/>
          </a:p>
          <a:p>
            <a:pPr algn="ctr">
              <a:defRPr/>
            </a:pPr>
            <a:r>
              <a:rPr lang="en-US" b="1"/>
              <a:t>а </a:t>
            </a:r>
            <a:r>
              <a:rPr lang="en-US" b="1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левое полушарие</a:t>
            </a:r>
            <a:r>
              <a:rPr lang="en-US" b="1"/>
              <a:t> позволяет нам </a:t>
            </a:r>
            <a:r>
              <a:rPr lang="en-US" b="1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назвать мир</a:t>
            </a:r>
            <a:r>
              <a:rPr lang="en-US" b="1"/>
              <a:t>, </a:t>
            </a:r>
            <a:endParaRPr lang="ru-RU" b="1"/>
          </a:p>
          <a:p>
            <a:pPr algn="ctr">
              <a:defRPr/>
            </a:pPr>
            <a:r>
              <a:rPr lang="en-US" b="1"/>
              <a:t>но только </a:t>
            </a:r>
            <a:r>
              <a:rPr lang="en-US" b="1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отдельным частям</a:t>
            </a:r>
            <a:r>
              <a:rPr lang="en-US" b="1"/>
              <a:t>.</a:t>
            </a:r>
          </a:p>
        </p:txBody>
      </p:sp>
      <p:sp>
        <p:nvSpPr>
          <p:cNvPr id="286725" name="Rectangle 5"/>
          <p:cNvSpPr>
            <a:spLocks noChangeArrowheads="1"/>
          </p:cNvSpPr>
          <p:nvPr/>
        </p:nvSpPr>
        <p:spPr bwMode="auto">
          <a:xfrm>
            <a:off x="395288" y="188913"/>
            <a:ext cx="85693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/>
              <a:t>Специфика </a:t>
            </a:r>
            <a:r>
              <a:rPr lang="en-US" b="1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«правополушарного» мышления</a:t>
            </a:r>
            <a:r>
              <a:rPr lang="en-US" b="1"/>
              <a:t> </a:t>
            </a:r>
            <a:endParaRPr lang="ru-RU" b="1"/>
          </a:p>
          <a:p>
            <a:pPr algn="ctr">
              <a:defRPr/>
            </a:pPr>
            <a:r>
              <a:rPr lang="en-US" b="1"/>
              <a:t>может быть описана </a:t>
            </a:r>
            <a:endParaRPr lang="ru-RU" b="1"/>
          </a:p>
          <a:p>
            <a:pPr algn="ctr">
              <a:defRPr/>
            </a:pPr>
            <a:r>
              <a:rPr lang="en-US" b="1"/>
              <a:t>как готовность к </a:t>
            </a:r>
            <a:r>
              <a:rPr lang="en-US" b="1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целостному</a:t>
            </a:r>
            <a:r>
              <a:rPr lang="en-US" b="1"/>
              <a:t> схватыванию, </a:t>
            </a:r>
            <a:endParaRPr lang="ru-RU" b="1"/>
          </a:p>
          <a:p>
            <a:pPr algn="ctr">
              <a:defRPr/>
            </a:pPr>
            <a:r>
              <a:rPr lang="en-US" b="1"/>
              <a:t>к одномоментному восприятию многих предметов</a:t>
            </a:r>
            <a:endParaRPr lang="ru-RU" b="1"/>
          </a:p>
          <a:p>
            <a:pPr algn="ctr">
              <a:defRPr/>
            </a:pPr>
            <a:r>
              <a:rPr lang="en-US" b="1"/>
              <a:t> и явлений мира в целом.</a:t>
            </a:r>
            <a:endParaRPr lang="ru-RU" b="1"/>
          </a:p>
        </p:txBody>
      </p:sp>
      <p:sp>
        <p:nvSpPr>
          <p:cNvPr id="286726" name="Rectangle 6"/>
          <p:cNvSpPr>
            <a:spLocks noChangeArrowheads="1"/>
          </p:cNvSpPr>
          <p:nvPr/>
        </p:nvSpPr>
        <p:spPr bwMode="auto">
          <a:xfrm>
            <a:off x="250825" y="2565400"/>
            <a:ext cx="88931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/>
              <a:t>С </a:t>
            </a:r>
            <a:r>
              <a:rPr lang="en-US" b="1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«левополушарным» мышлением</a:t>
            </a:r>
            <a:r>
              <a:rPr lang="en-US" b="1"/>
              <a:t> связана, </a:t>
            </a:r>
            <a:endParaRPr lang="ru-RU" b="1"/>
          </a:p>
          <a:p>
            <a:pPr algn="ctr">
              <a:defRPr/>
            </a:pPr>
            <a:r>
              <a:rPr lang="en-US" b="1"/>
              <a:t>по мнению подавляющего большинство исследователей, </a:t>
            </a:r>
            <a:endParaRPr lang="ru-RU" b="1"/>
          </a:p>
          <a:p>
            <a:pPr algn="ctr">
              <a:defRPr/>
            </a:pPr>
            <a:r>
              <a:rPr lang="en-US" b="1"/>
              <a:t>способность к </a:t>
            </a:r>
            <a:r>
              <a:rPr lang="en-US" b="1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последовательному, дихотомическому, </a:t>
            </a:r>
            <a:endParaRPr lang="ru-RU" b="1" u="sng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b="1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ступенчатому познанию</a:t>
            </a:r>
            <a:r>
              <a:rPr lang="en-US" b="1"/>
              <a:t>.</a:t>
            </a:r>
            <a:r>
              <a:rPr lang="en-US"/>
              <a:t> </a:t>
            </a:r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285750"/>
            <a:ext cx="5643563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900113" y="188913"/>
            <a:ext cx="7848600" cy="8318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/>
              <a:t>Чем компетентностный подход отличается от традиционного, ЗУНовского?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571500" y="2428875"/>
            <a:ext cx="2208213" cy="375285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ЗУНовский</a:t>
            </a:r>
          </a:p>
          <a:p>
            <a:pPr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подход:</a:t>
            </a:r>
          </a:p>
          <a:p>
            <a:pPr>
              <a:defRPr/>
            </a:pPr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ru-RU"/>
              <a:t>В результате </a:t>
            </a:r>
          </a:p>
          <a:p>
            <a:pPr>
              <a:defRPr/>
            </a:pPr>
            <a:r>
              <a:rPr lang="ru-RU"/>
              <a:t>обучения –</a:t>
            </a:r>
          </a:p>
          <a:p>
            <a:pPr>
              <a:defRPr/>
            </a:pPr>
            <a:endParaRPr lang="ru-RU"/>
          </a:p>
          <a:p>
            <a:pPr>
              <a:defRPr/>
            </a:pPr>
            <a:r>
              <a:rPr lang="ru-RU"/>
              <a:t>Знания, </a:t>
            </a:r>
          </a:p>
          <a:p>
            <a:pPr>
              <a:defRPr/>
            </a:pPr>
            <a:r>
              <a:rPr lang="ru-RU"/>
              <a:t>умения, </a:t>
            </a:r>
          </a:p>
          <a:p>
            <a:pPr>
              <a:defRPr/>
            </a:pPr>
            <a:r>
              <a:rPr lang="ru-RU"/>
              <a:t>навыки </a:t>
            </a:r>
          </a:p>
          <a:p>
            <a:pPr>
              <a:defRPr/>
            </a:pPr>
            <a:r>
              <a:rPr lang="ru-RU" i="1">
                <a:effectLst>
                  <a:outerShdw blurRad="38100" dist="38100" dir="2700000" algn="tl">
                    <a:srgbClr val="FFFFFF"/>
                  </a:outerShdw>
                </a:effectLst>
              </a:rPr>
              <a:t>по предмету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3059113" y="2276475"/>
            <a:ext cx="6084887" cy="1196975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1. Знания, умения, навыки </a:t>
            </a:r>
            <a:r>
              <a:rPr lang="ru-RU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по предмету, соотнесенные с практикой реальной жизни уже в процессе обучения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3059113" y="3573463"/>
            <a:ext cx="6084887" cy="1570037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2. </a:t>
            </a:r>
            <a:r>
              <a:rPr lang="ru-RU" b="1" i="1" dirty="0"/>
              <a:t>Над-  и </a:t>
            </a:r>
            <a:r>
              <a:rPr lang="ru-RU" b="1" i="1" dirty="0" err="1"/>
              <a:t>метапредметные</a:t>
            </a:r>
            <a:r>
              <a:rPr lang="ru-RU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b="1" i="1" dirty="0"/>
              <a:t>знания, умения, навыки</a:t>
            </a:r>
            <a:r>
              <a:rPr lang="ru-RU" dirty="0"/>
              <a:t>, обеспечивающие качество  процессов </a:t>
            </a:r>
            <a:r>
              <a:rPr lang="ru-RU" dirty="0" err="1"/>
              <a:t>саморазития</a:t>
            </a:r>
            <a:r>
              <a:rPr lang="ru-RU" dirty="0"/>
              <a:t>, самопознания и самообучения на всю жизнь.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3059113" y="5286375"/>
            <a:ext cx="6084887" cy="138430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3. </a:t>
            </a:r>
            <a:r>
              <a:rPr lang="ru-RU" sz="2800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Отношение к приобретенным знаниям и к самому процессу их приобретения</a:t>
            </a:r>
            <a:endParaRPr lang="ru-RU" sz="2800" dirty="0">
              <a:solidFill>
                <a:srgbClr val="CC0000"/>
              </a:solidFill>
            </a:endParaRPr>
          </a:p>
        </p:txBody>
      </p:sp>
      <p:sp>
        <p:nvSpPr>
          <p:cNvPr id="12295" name="Rectangle 9"/>
          <p:cNvSpPr>
            <a:spLocks noChangeArrowheads="1"/>
          </p:cNvSpPr>
          <p:nvPr/>
        </p:nvSpPr>
        <p:spPr bwMode="auto">
          <a:xfrm>
            <a:off x="3059113" y="1268413"/>
            <a:ext cx="6084887" cy="822325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Компетентностный подход:</a:t>
            </a:r>
          </a:p>
          <a:p>
            <a:r>
              <a:rPr lang="ru-RU"/>
              <a:t>В результате обучения –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778 -0.00185 L 0.5059 -0.00185 " pathEditMode="relative" ptsTypes="AA">
                                      <p:cBhvr>
                                        <p:cTn id="6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955675" y="2908300"/>
            <a:ext cx="705643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4000" b="1"/>
              <a:t>мыслеобраз </a:t>
            </a:r>
            <a:r>
              <a:rPr lang="ru-RU" sz="4000" b="1"/>
              <a:t>(ПР)</a:t>
            </a:r>
          </a:p>
          <a:p>
            <a:pPr algn="ctr"/>
            <a:r>
              <a:rPr lang="en-US" sz="4000" b="1"/>
              <a:t>при переводе в слова </a:t>
            </a:r>
            <a:r>
              <a:rPr lang="ru-RU" sz="4000" b="1"/>
              <a:t>(ЛЕВ)</a:t>
            </a:r>
          </a:p>
          <a:p>
            <a:pPr algn="ctr"/>
            <a:r>
              <a:rPr lang="en-US" sz="4000" b="1"/>
              <a:t>обязательно теряет что-то, </a:t>
            </a:r>
            <a:endParaRPr lang="ru-RU" sz="4000" b="1"/>
          </a:p>
          <a:p>
            <a:pPr algn="ctr"/>
            <a:r>
              <a:rPr lang="en-US" sz="4000" b="1"/>
              <a:t>как в любом случае перевода </a:t>
            </a:r>
            <a:endParaRPr lang="ru-RU" sz="4000" b="1"/>
          </a:p>
          <a:p>
            <a:pPr algn="ctr"/>
            <a:r>
              <a:rPr lang="en-US" sz="4000" b="1"/>
              <a:t>с одного языка на другой. </a:t>
            </a:r>
          </a:p>
        </p:txBody>
      </p:sp>
      <p:sp>
        <p:nvSpPr>
          <p:cNvPr id="47107" name="WordArt 6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50825" y="765175"/>
            <a:ext cx="7993063" cy="2305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«Мысль изреченная есть ложь» -</a:t>
            </a:r>
          </a:p>
        </p:txBody>
      </p:sp>
    </p:spTree>
  </p:cSld>
  <p:clrMapOvr>
    <a:masterClrMapping/>
  </p:clrMapOvr>
  <p:transition>
    <p:wedg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ChangeArrowheads="1"/>
          </p:cNvSpPr>
          <p:nvPr/>
        </p:nvSpPr>
        <p:spPr bwMode="auto">
          <a:xfrm>
            <a:off x="2051050" y="188913"/>
            <a:ext cx="52244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>
                <a:latin typeface="Arial Black" pitchFamily="34" charset="0"/>
              </a:rPr>
              <a:t>Мотивационный этап </a:t>
            </a:r>
          </a:p>
        </p:txBody>
      </p:sp>
      <p:sp>
        <p:nvSpPr>
          <p:cNvPr id="238595" name="Rectangle 3"/>
          <p:cNvSpPr>
            <a:spLocks noChangeArrowheads="1"/>
          </p:cNvSpPr>
          <p:nvPr/>
        </p:nvSpPr>
        <p:spPr bwMode="auto">
          <a:xfrm>
            <a:off x="1042988" y="1341438"/>
            <a:ext cx="30861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800" b="1">
                <a:latin typeface="Arial" charset="0"/>
              </a:rPr>
              <a:t>Гештальт (образы)</a:t>
            </a:r>
            <a:endParaRPr lang="ru-RU" sz="1800">
              <a:latin typeface="Arial" charset="0"/>
            </a:endParaRPr>
          </a:p>
          <a:p>
            <a:r>
              <a:rPr lang="ru-RU" sz="1800" b="1">
                <a:latin typeface="Arial" charset="0"/>
              </a:rPr>
              <a:t>Контекст</a:t>
            </a:r>
            <a:endParaRPr lang="ru-RU" sz="1800">
              <a:latin typeface="Arial" charset="0"/>
            </a:endParaRPr>
          </a:p>
          <a:p>
            <a:r>
              <a:rPr lang="ru-RU" sz="1800" b="1">
                <a:latin typeface="Arial" charset="0"/>
              </a:rPr>
              <a:t>Связь информации </a:t>
            </a:r>
          </a:p>
          <a:p>
            <a:r>
              <a:rPr lang="ru-RU" sz="1800" b="1">
                <a:latin typeface="Arial" charset="0"/>
              </a:rPr>
              <a:t>с реальностью, </a:t>
            </a:r>
          </a:p>
          <a:p>
            <a:r>
              <a:rPr lang="ru-RU" sz="1800" b="1">
                <a:latin typeface="Arial" charset="0"/>
              </a:rPr>
              <a:t>практикой</a:t>
            </a:r>
            <a:endParaRPr lang="ru-RU" sz="1800">
              <a:latin typeface="Arial" charset="0"/>
            </a:endParaRPr>
          </a:p>
          <a:p>
            <a:r>
              <a:rPr lang="ru-RU" sz="1800" b="1">
                <a:latin typeface="Arial" charset="0"/>
              </a:rPr>
              <a:t>Творческие задания</a:t>
            </a:r>
            <a:endParaRPr lang="ru-RU" sz="1800">
              <a:latin typeface="Arial" charset="0"/>
            </a:endParaRPr>
          </a:p>
          <a:p>
            <a:r>
              <a:rPr lang="ru-RU" sz="1800" b="1">
                <a:latin typeface="Arial" charset="0"/>
              </a:rPr>
              <a:t>Эксперименты</a:t>
            </a:r>
            <a:endParaRPr lang="ru-RU" sz="1800">
              <a:latin typeface="Arial" charset="0"/>
            </a:endParaRPr>
          </a:p>
          <a:p>
            <a:r>
              <a:rPr lang="ru-RU" sz="1800" b="1">
                <a:latin typeface="Arial" charset="0"/>
              </a:rPr>
              <a:t>Музыкальный фон</a:t>
            </a:r>
            <a:endParaRPr lang="ru-RU" sz="1800">
              <a:latin typeface="Arial" charset="0"/>
            </a:endParaRPr>
          </a:p>
          <a:p>
            <a:r>
              <a:rPr lang="ru-RU" sz="1800" b="1">
                <a:latin typeface="Arial" charset="0"/>
              </a:rPr>
              <a:t>Речевой и музыкальный </a:t>
            </a:r>
          </a:p>
          <a:p>
            <a:r>
              <a:rPr lang="ru-RU" sz="1800" b="1">
                <a:latin typeface="Arial" charset="0"/>
              </a:rPr>
              <a:t>ритм</a:t>
            </a:r>
          </a:p>
        </p:txBody>
      </p:sp>
      <p:sp>
        <p:nvSpPr>
          <p:cNvPr id="238596" name="Rectangle 4"/>
          <p:cNvSpPr>
            <a:spLocks noChangeArrowheads="1"/>
          </p:cNvSpPr>
          <p:nvPr/>
        </p:nvSpPr>
        <p:spPr bwMode="auto">
          <a:xfrm>
            <a:off x="5076825" y="1268413"/>
            <a:ext cx="3698875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ru-RU" sz="1800" b="1">
                <a:latin typeface="Arial" charset="0"/>
              </a:rPr>
              <a:t>Детали</a:t>
            </a:r>
            <a:endParaRPr lang="ru-RU" sz="1800">
              <a:latin typeface="Arial" charset="0"/>
            </a:endParaRPr>
          </a:p>
          <a:p>
            <a:pPr algn="r"/>
            <a:r>
              <a:rPr lang="ru-RU" sz="1800" b="1">
                <a:latin typeface="Arial" charset="0"/>
              </a:rPr>
              <a:t>Технологии</a:t>
            </a:r>
            <a:endParaRPr lang="ru-RU" sz="1800">
              <a:latin typeface="Arial" charset="0"/>
            </a:endParaRPr>
          </a:p>
          <a:p>
            <a:pPr algn="r"/>
            <a:r>
              <a:rPr lang="ru-RU" sz="1800" b="1">
                <a:latin typeface="Arial" charset="0"/>
              </a:rPr>
              <a:t>Абстрактный линейный </a:t>
            </a:r>
          </a:p>
          <a:p>
            <a:pPr algn="r"/>
            <a:r>
              <a:rPr lang="ru-RU" sz="1800" b="1">
                <a:latin typeface="Arial" charset="0"/>
              </a:rPr>
              <a:t>стиль изложения информации</a:t>
            </a:r>
            <a:endParaRPr lang="ru-RU" sz="1800">
              <a:latin typeface="Arial" charset="0"/>
            </a:endParaRPr>
          </a:p>
          <a:p>
            <a:pPr algn="r"/>
            <a:r>
              <a:rPr lang="ru-RU" sz="1800" b="1">
                <a:latin typeface="Arial" charset="0"/>
              </a:rPr>
              <a:t>Неоднократное повторение</a:t>
            </a:r>
          </a:p>
          <a:p>
            <a:pPr algn="r"/>
            <a:r>
              <a:rPr lang="ru-RU" sz="1800" b="1">
                <a:latin typeface="Arial" charset="0"/>
              </a:rPr>
              <a:t> учебного материала</a:t>
            </a:r>
            <a:endParaRPr lang="ru-RU" sz="1800">
              <a:latin typeface="Arial" charset="0"/>
            </a:endParaRPr>
          </a:p>
          <a:p>
            <a:pPr algn="r"/>
            <a:r>
              <a:rPr lang="ru-RU" sz="1800" b="1">
                <a:latin typeface="Arial" charset="0"/>
              </a:rPr>
              <a:t>Тишина на уроке</a:t>
            </a:r>
          </a:p>
          <a:p>
            <a:pPr algn="r"/>
            <a:endParaRPr lang="ru-RU" sz="1800" b="1">
              <a:latin typeface="Arial" charset="0"/>
            </a:endParaRPr>
          </a:p>
          <a:p>
            <a:pPr algn="r"/>
            <a:r>
              <a:rPr lang="ru-RU" sz="1800">
                <a:latin typeface="Arial" charset="0"/>
              </a:rPr>
              <a:t> </a:t>
            </a:r>
          </a:p>
        </p:txBody>
      </p:sp>
      <p:sp>
        <p:nvSpPr>
          <p:cNvPr id="238597" name="Rectangle 5"/>
          <p:cNvSpPr>
            <a:spLocks noChangeArrowheads="1"/>
          </p:cNvSpPr>
          <p:nvPr/>
        </p:nvSpPr>
        <p:spPr bwMode="auto">
          <a:xfrm>
            <a:off x="1042988" y="4445000"/>
            <a:ext cx="3144837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 b="1">
                <a:latin typeface="Arial" charset="0"/>
              </a:rPr>
              <a:t>Завоевание авторитета</a:t>
            </a:r>
            <a:endParaRPr lang="ru-RU" sz="1800">
              <a:latin typeface="Arial" charset="0"/>
            </a:endParaRPr>
          </a:p>
          <a:p>
            <a:r>
              <a:rPr lang="ru-RU" sz="1800" b="1">
                <a:latin typeface="Arial" charset="0"/>
              </a:rPr>
              <a:t>Престижность положения</a:t>
            </a:r>
          </a:p>
          <a:p>
            <a:r>
              <a:rPr lang="ru-RU" sz="1800" b="1">
                <a:latin typeface="Arial" charset="0"/>
              </a:rPr>
              <a:t> в коллективе</a:t>
            </a:r>
            <a:endParaRPr lang="ru-RU" sz="1800">
              <a:latin typeface="Arial" charset="0"/>
            </a:endParaRPr>
          </a:p>
          <a:p>
            <a:r>
              <a:rPr lang="ru-RU" sz="1800" b="1">
                <a:latin typeface="Arial" charset="0"/>
              </a:rPr>
              <a:t>Установление новых </a:t>
            </a:r>
          </a:p>
          <a:p>
            <a:r>
              <a:rPr lang="ru-RU" sz="1800" b="1">
                <a:latin typeface="Arial" charset="0"/>
              </a:rPr>
              <a:t>контактов</a:t>
            </a:r>
            <a:endParaRPr lang="ru-RU" sz="1800">
              <a:latin typeface="Arial" charset="0"/>
            </a:endParaRPr>
          </a:p>
          <a:p>
            <a:r>
              <a:rPr lang="ru-RU" sz="1800" b="1">
                <a:latin typeface="Arial" charset="0"/>
              </a:rPr>
              <a:t>Социальная значимость </a:t>
            </a:r>
          </a:p>
          <a:p>
            <a:r>
              <a:rPr lang="ru-RU" sz="1800" b="1">
                <a:latin typeface="Arial" charset="0"/>
              </a:rPr>
              <a:t>деятельности</a:t>
            </a:r>
          </a:p>
        </p:txBody>
      </p:sp>
      <p:sp>
        <p:nvSpPr>
          <p:cNvPr id="238598" name="Rectangle 6"/>
          <p:cNvSpPr>
            <a:spLocks noChangeArrowheads="1"/>
          </p:cNvSpPr>
          <p:nvPr/>
        </p:nvSpPr>
        <p:spPr bwMode="auto">
          <a:xfrm>
            <a:off x="5435600" y="4365625"/>
            <a:ext cx="34671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ru-RU" sz="1800" b="1">
                <a:latin typeface="Arial" charset="0"/>
              </a:rPr>
              <a:t>Стремление</a:t>
            </a:r>
          </a:p>
          <a:p>
            <a:pPr algn="r"/>
            <a:r>
              <a:rPr lang="ru-RU" sz="1800" b="1">
                <a:latin typeface="Arial" charset="0"/>
              </a:rPr>
              <a:t> к самостоятельности</a:t>
            </a:r>
            <a:endParaRPr lang="ru-RU" sz="1800">
              <a:latin typeface="Arial" charset="0"/>
            </a:endParaRPr>
          </a:p>
          <a:p>
            <a:pPr algn="r"/>
            <a:r>
              <a:rPr lang="ru-RU" sz="1800" b="1">
                <a:latin typeface="Arial" charset="0"/>
              </a:rPr>
              <a:t>Глубина знаний</a:t>
            </a:r>
            <a:endParaRPr lang="ru-RU" sz="1800">
              <a:latin typeface="Arial" charset="0"/>
            </a:endParaRPr>
          </a:p>
          <a:p>
            <a:pPr algn="r"/>
            <a:r>
              <a:rPr lang="ru-RU" sz="1800" b="1">
                <a:latin typeface="Arial" charset="0"/>
              </a:rPr>
              <a:t>Высокая потребность</a:t>
            </a:r>
          </a:p>
          <a:p>
            <a:pPr algn="r"/>
            <a:r>
              <a:rPr lang="ru-RU" sz="1800" b="1">
                <a:latin typeface="Arial" charset="0"/>
              </a:rPr>
              <a:t> в умственной деятельности</a:t>
            </a:r>
          </a:p>
          <a:p>
            <a:pPr algn="r"/>
            <a:r>
              <a:rPr lang="ru-RU" sz="1800" b="1">
                <a:latin typeface="Arial" charset="0"/>
              </a:rPr>
              <a:t>Потребность </a:t>
            </a:r>
          </a:p>
          <a:p>
            <a:pPr algn="r"/>
            <a:r>
              <a:rPr lang="ru-RU" sz="1800" b="1">
                <a:latin typeface="Arial" charset="0"/>
              </a:rPr>
              <a:t>в образовании</a:t>
            </a:r>
            <a:r>
              <a:rPr lang="ru-RU" sz="1800">
                <a:latin typeface="Arial" charset="0"/>
              </a:rPr>
              <a:t>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01863" y="692150"/>
            <a:ext cx="1649412" cy="576263"/>
            <a:chOff x="1387" y="436"/>
            <a:chExt cx="1039" cy="363"/>
          </a:xfrm>
        </p:grpSpPr>
        <p:sp>
          <p:nvSpPr>
            <p:cNvPr id="48141" name="Text Box 8"/>
            <p:cNvSpPr txBox="1">
              <a:spLocks noChangeArrowheads="1"/>
            </p:cNvSpPr>
            <p:nvPr/>
          </p:nvSpPr>
          <p:spPr bwMode="auto">
            <a:xfrm rot="-1516066">
              <a:off x="1387" y="526"/>
              <a:ext cx="5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latin typeface="Arial" charset="0"/>
                </a:rPr>
                <a:t>Прав</a:t>
              </a:r>
            </a:p>
          </p:txBody>
        </p:sp>
        <p:sp>
          <p:nvSpPr>
            <p:cNvPr id="48142" name="Line 9"/>
            <p:cNvSpPr>
              <a:spLocks noChangeShapeType="1"/>
            </p:cNvSpPr>
            <p:nvPr/>
          </p:nvSpPr>
          <p:spPr bwMode="auto">
            <a:xfrm flipH="1">
              <a:off x="1746" y="436"/>
              <a:ext cx="68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508625" y="765175"/>
            <a:ext cx="1438275" cy="863600"/>
            <a:chOff x="3470" y="482"/>
            <a:chExt cx="906" cy="544"/>
          </a:xfrm>
        </p:grpSpPr>
        <p:sp>
          <p:nvSpPr>
            <p:cNvPr id="48139" name="Text Box 11"/>
            <p:cNvSpPr txBox="1">
              <a:spLocks noChangeArrowheads="1"/>
            </p:cNvSpPr>
            <p:nvPr/>
          </p:nvSpPr>
          <p:spPr bwMode="auto">
            <a:xfrm rot="2188499">
              <a:off x="3696" y="572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latin typeface="Arial" charset="0"/>
                </a:rPr>
                <a:t>Лев</a:t>
              </a:r>
            </a:p>
          </p:txBody>
        </p:sp>
        <p:sp>
          <p:nvSpPr>
            <p:cNvPr id="48140" name="Line 12"/>
            <p:cNvSpPr>
              <a:spLocks noChangeShapeType="1"/>
            </p:cNvSpPr>
            <p:nvPr/>
          </p:nvSpPr>
          <p:spPr bwMode="auto">
            <a:xfrm>
              <a:off x="3470" y="482"/>
              <a:ext cx="635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8605" name="WordArt 13"/>
          <p:cNvSpPr>
            <a:spLocks noChangeArrowheads="1" noChangeShapeType="1" noTextEdit="1"/>
          </p:cNvSpPr>
          <p:nvPr/>
        </p:nvSpPr>
        <p:spPr bwMode="auto">
          <a:xfrm rot="5400000">
            <a:off x="-746918" y="2555081"/>
            <a:ext cx="2665412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условия</a:t>
            </a:r>
          </a:p>
        </p:txBody>
      </p:sp>
      <p:sp>
        <p:nvSpPr>
          <p:cNvPr id="238606" name="WordArt 14"/>
          <p:cNvSpPr>
            <a:spLocks noChangeArrowheads="1" noChangeShapeType="1" noTextEdit="1"/>
          </p:cNvSpPr>
          <p:nvPr/>
        </p:nvSpPr>
        <p:spPr bwMode="auto">
          <a:xfrm rot="5400000">
            <a:off x="-295275" y="5200650"/>
            <a:ext cx="1762125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векторы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3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3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3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3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3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3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4" grpId="0"/>
      <p:bldP spid="238595" grpId="0"/>
      <p:bldP spid="238596" grpId="0"/>
      <p:bldP spid="238597" grpId="0"/>
      <p:bldP spid="238598" grpId="0"/>
      <p:bldP spid="238605" grpId="0" animBg="1"/>
      <p:bldP spid="23860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ChangeArrowheads="1"/>
          </p:cNvSpPr>
          <p:nvPr/>
        </p:nvSpPr>
        <p:spPr bwMode="auto">
          <a:xfrm>
            <a:off x="1763713" y="1916113"/>
            <a:ext cx="34083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 b="1">
                <a:latin typeface="Arial" charset="0"/>
              </a:rPr>
              <a:t>Целостное</a:t>
            </a:r>
            <a:endParaRPr lang="ru-RU" sz="1800">
              <a:latin typeface="Arial" charset="0"/>
            </a:endParaRPr>
          </a:p>
          <a:p>
            <a:r>
              <a:rPr lang="ru-RU" sz="1800" b="1">
                <a:latin typeface="Arial" charset="0"/>
              </a:rPr>
              <a:t>Внимательны к интонациям</a:t>
            </a:r>
            <a:endParaRPr lang="ru-RU" sz="1800">
              <a:latin typeface="Arial" charset="0"/>
            </a:endParaRPr>
          </a:p>
          <a:p>
            <a:r>
              <a:rPr lang="ru-RU" sz="1800" b="1">
                <a:latin typeface="Arial" charset="0"/>
              </a:rPr>
              <a:t>Предпочитают ощущения, </a:t>
            </a:r>
          </a:p>
          <a:p>
            <a:r>
              <a:rPr lang="ru-RU" sz="1800" b="1">
                <a:latin typeface="Arial" charset="0"/>
              </a:rPr>
              <a:t>кинестетический </a:t>
            </a:r>
          </a:p>
          <a:p>
            <a:r>
              <a:rPr lang="ru-RU" sz="1800" b="1">
                <a:latin typeface="Arial" charset="0"/>
              </a:rPr>
              <a:t>канал восприятия</a:t>
            </a:r>
          </a:p>
          <a:p>
            <a:r>
              <a:rPr lang="ru-RU" sz="1800" b="1">
                <a:latin typeface="Arial" charset="0"/>
              </a:rPr>
              <a:t>Есть визуалы</a:t>
            </a:r>
            <a:r>
              <a:rPr lang="ru-RU" sz="1800">
                <a:latin typeface="Arial" charset="0"/>
              </a:rPr>
              <a:t> </a:t>
            </a:r>
          </a:p>
        </p:txBody>
      </p:sp>
      <p:sp>
        <p:nvSpPr>
          <p:cNvPr id="239619" name="Rectangle 3"/>
          <p:cNvSpPr>
            <a:spLocks noChangeArrowheads="1"/>
          </p:cNvSpPr>
          <p:nvPr/>
        </p:nvSpPr>
        <p:spPr bwMode="auto">
          <a:xfrm>
            <a:off x="6243638" y="2197100"/>
            <a:ext cx="23082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ru-RU" sz="1800" b="1">
                <a:latin typeface="Arial" charset="0"/>
              </a:rPr>
              <a:t>Дискретное</a:t>
            </a:r>
            <a:endParaRPr lang="ru-RU" sz="1800">
              <a:latin typeface="Arial" charset="0"/>
            </a:endParaRPr>
          </a:p>
          <a:p>
            <a:pPr algn="r"/>
            <a:r>
              <a:rPr lang="ru-RU" sz="1800" b="1">
                <a:latin typeface="Arial" charset="0"/>
              </a:rPr>
              <a:t>Смысловая </a:t>
            </a:r>
          </a:p>
          <a:p>
            <a:pPr algn="r"/>
            <a:r>
              <a:rPr lang="ru-RU" sz="1800" b="1">
                <a:latin typeface="Arial" charset="0"/>
              </a:rPr>
              <a:t>сторона речи</a:t>
            </a:r>
            <a:endParaRPr lang="ru-RU" sz="1800">
              <a:latin typeface="Arial" charset="0"/>
            </a:endParaRPr>
          </a:p>
          <a:p>
            <a:pPr algn="r"/>
            <a:r>
              <a:rPr lang="ru-RU" sz="1800" b="1">
                <a:latin typeface="Arial" charset="0"/>
              </a:rPr>
              <a:t>аудиалы, визуалы</a:t>
            </a:r>
          </a:p>
        </p:txBody>
      </p:sp>
      <p:sp>
        <p:nvSpPr>
          <p:cNvPr id="239620" name="Rectangle 4"/>
          <p:cNvSpPr>
            <a:spLocks noChangeArrowheads="1"/>
          </p:cNvSpPr>
          <p:nvPr/>
        </p:nvSpPr>
        <p:spPr bwMode="auto">
          <a:xfrm>
            <a:off x="2051050" y="188913"/>
            <a:ext cx="56562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>
                <a:latin typeface="Arial Black" pitchFamily="34" charset="0"/>
              </a:rPr>
              <a:t>Операциональный этап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01863" y="835025"/>
            <a:ext cx="1362075" cy="865188"/>
            <a:chOff x="1387" y="526"/>
            <a:chExt cx="858" cy="545"/>
          </a:xfrm>
        </p:grpSpPr>
        <p:sp>
          <p:nvSpPr>
            <p:cNvPr id="49168" name="Text Box 6"/>
            <p:cNvSpPr txBox="1">
              <a:spLocks noChangeArrowheads="1"/>
            </p:cNvSpPr>
            <p:nvPr/>
          </p:nvSpPr>
          <p:spPr bwMode="auto">
            <a:xfrm rot="-1516066">
              <a:off x="1387" y="526"/>
              <a:ext cx="5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latin typeface="Arial" charset="0"/>
                </a:rPr>
                <a:t>Прав</a:t>
              </a:r>
            </a:p>
          </p:txBody>
        </p:sp>
        <p:sp>
          <p:nvSpPr>
            <p:cNvPr id="49169" name="Line 7"/>
            <p:cNvSpPr>
              <a:spLocks noChangeShapeType="1"/>
            </p:cNvSpPr>
            <p:nvPr/>
          </p:nvSpPr>
          <p:spPr bwMode="auto">
            <a:xfrm flipH="1">
              <a:off x="1746" y="618"/>
              <a:ext cx="499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795963" y="908050"/>
            <a:ext cx="1150937" cy="1152525"/>
            <a:chOff x="3651" y="572"/>
            <a:chExt cx="725" cy="726"/>
          </a:xfrm>
        </p:grpSpPr>
        <p:sp>
          <p:nvSpPr>
            <p:cNvPr id="49166" name="Text Box 9"/>
            <p:cNvSpPr txBox="1">
              <a:spLocks noChangeArrowheads="1"/>
            </p:cNvSpPr>
            <p:nvPr/>
          </p:nvSpPr>
          <p:spPr bwMode="auto">
            <a:xfrm rot="2188499">
              <a:off x="3696" y="572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latin typeface="Arial" charset="0"/>
                </a:rPr>
                <a:t>Лев</a:t>
              </a:r>
            </a:p>
          </p:txBody>
        </p:sp>
        <p:sp>
          <p:nvSpPr>
            <p:cNvPr id="49167" name="Line 10"/>
            <p:cNvSpPr>
              <a:spLocks noChangeShapeType="1"/>
            </p:cNvSpPr>
            <p:nvPr/>
          </p:nvSpPr>
          <p:spPr bwMode="auto">
            <a:xfrm>
              <a:off x="3651" y="618"/>
              <a:ext cx="59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9627" name="Rectangle 11"/>
          <p:cNvSpPr>
            <a:spLocks noChangeArrowheads="1"/>
          </p:cNvSpPr>
          <p:nvPr/>
        </p:nvSpPr>
        <p:spPr bwMode="auto">
          <a:xfrm>
            <a:off x="1692275" y="4365625"/>
            <a:ext cx="2659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 b="1">
                <a:latin typeface="Arial" charset="0"/>
              </a:rPr>
              <a:t>Быстрая</a:t>
            </a:r>
          </a:p>
          <a:p>
            <a:r>
              <a:rPr lang="ru-RU" sz="1800" b="1">
                <a:latin typeface="Arial" charset="0"/>
              </a:rPr>
              <a:t>Иногда – мгновенная</a:t>
            </a:r>
            <a:r>
              <a:rPr lang="ru-RU" sz="1800">
                <a:latin typeface="Arial" charset="0"/>
              </a:rPr>
              <a:t> </a:t>
            </a:r>
          </a:p>
        </p:txBody>
      </p:sp>
      <p:sp>
        <p:nvSpPr>
          <p:cNvPr id="239628" name="Rectangle 12"/>
          <p:cNvSpPr>
            <a:spLocks noChangeArrowheads="1"/>
          </p:cNvSpPr>
          <p:nvPr/>
        </p:nvSpPr>
        <p:spPr bwMode="auto">
          <a:xfrm>
            <a:off x="6156325" y="4221163"/>
            <a:ext cx="2363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ru-RU" sz="1800" b="1">
                <a:latin typeface="Arial" charset="0"/>
              </a:rPr>
              <a:t>Последовательная</a:t>
            </a:r>
          </a:p>
          <a:p>
            <a:pPr algn="r"/>
            <a:r>
              <a:rPr lang="ru-RU" sz="1800" b="1">
                <a:latin typeface="Arial" charset="0"/>
              </a:rPr>
              <a:t>Медленная</a:t>
            </a:r>
            <a:r>
              <a:rPr lang="ru-RU" sz="1800">
                <a:latin typeface="Arial" charset="0"/>
              </a:rPr>
              <a:t> </a:t>
            </a:r>
          </a:p>
        </p:txBody>
      </p:sp>
      <p:sp>
        <p:nvSpPr>
          <p:cNvPr id="239629" name="Rectangle 13"/>
          <p:cNvSpPr>
            <a:spLocks noChangeArrowheads="1"/>
          </p:cNvSpPr>
          <p:nvPr/>
        </p:nvSpPr>
        <p:spPr bwMode="auto">
          <a:xfrm>
            <a:off x="1692275" y="5734050"/>
            <a:ext cx="2408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 b="1">
                <a:latin typeface="Arial" charset="0"/>
              </a:rPr>
              <a:t>Наглядно-образная</a:t>
            </a:r>
          </a:p>
          <a:p>
            <a:r>
              <a:rPr lang="ru-RU" sz="1800" b="1">
                <a:latin typeface="Arial" charset="0"/>
              </a:rPr>
              <a:t>Смысловая </a:t>
            </a:r>
          </a:p>
        </p:txBody>
      </p:sp>
      <p:sp>
        <p:nvSpPr>
          <p:cNvPr id="239630" name="Rectangle 14"/>
          <p:cNvSpPr>
            <a:spLocks noChangeArrowheads="1"/>
          </p:cNvSpPr>
          <p:nvPr/>
        </p:nvSpPr>
        <p:spPr bwMode="auto">
          <a:xfrm>
            <a:off x="5651500" y="5589588"/>
            <a:ext cx="3014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ru-RU" sz="1800" b="1">
                <a:latin typeface="Arial" charset="0"/>
              </a:rPr>
              <a:t>Словесно-логическая</a:t>
            </a:r>
          </a:p>
          <a:p>
            <a:pPr algn="r"/>
            <a:r>
              <a:rPr lang="ru-RU" sz="1800" b="1">
                <a:latin typeface="Arial" charset="0"/>
              </a:rPr>
              <a:t>Часто – «механическая»</a:t>
            </a:r>
            <a:r>
              <a:rPr lang="ru-RU" sz="1800">
                <a:latin typeface="Arial" charset="0"/>
              </a:rPr>
              <a:t> </a:t>
            </a:r>
          </a:p>
        </p:txBody>
      </p:sp>
      <p:sp>
        <p:nvSpPr>
          <p:cNvPr id="239631" name="WordArt 15"/>
          <p:cNvSpPr>
            <a:spLocks noChangeArrowheads="1" noChangeShapeType="1" noTextEdit="1"/>
          </p:cNvSpPr>
          <p:nvPr/>
        </p:nvSpPr>
        <p:spPr bwMode="auto">
          <a:xfrm rot="5400000">
            <a:off x="97631" y="2215357"/>
            <a:ext cx="2466975" cy="28733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восприятие</a:t>
            </a:r>
          </a:p>
        </p:txBody>
      </p:sp>
      <p:sp>
        <p:nvSpPr>
          <p:cNvPr id="239632" name="WordArt 16"/>
          <p:cNvSpPr>
            <a:spLocks noChangeArrowheads="1" noChangeShapeType="1" noTextEdit="1"/>
          </p:cNvSpPr>
          <p:nvPr/>
        </p:nvSpPr>
        <p:spPr bwMode="auto">
          <a:xfrm>
            <a:off x="684213" y="4005263"/>
            <a:ext cx="1506537" cy="5921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переработка</a:t>
            </a:r>
          </a:p>
        </p:txBody>
      </p:sp>
      <p:sp>
        <p:nvSpPr>
          <p:cNvPr id="239633" name="WordArt 17"/>
          <p:cNvSpPr>
            <a:spLocks noChangeArrowheads="1" noChangeShapeType="1" noTextEdit="1"/>
          </p:cNvSpPr>
          <p:nvPr/>
        </p:nvSpPr>
        <p:spPr bwMode="auto">
          <a:xfrm>
            <a:off x="827088" y="5300663"/>
            <a:ext cx="1223962" cy="5048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память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9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9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9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9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9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96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9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39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39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39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/>
      <p:bldP spid="239619" grpId="0"/>
      <p:bldP spid="239620" grpId="0"/>
      <p:bldP spid="239627" grpId="0"/>
      <p:bldP spid="239628" grpId="0"/>
      <p:bldP spid="239629" grpId="0"/>
      <p:bldP spid="239630" grpId="0"/>
      <p:bldP spid="239631" grpId="0" animBg="1"/>
      <p:bldP spid="239632" grpId="0" animBg="1"/>
      <p:bldP spid="23963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1403350" y="333375"/>
            <a:ext cx="6575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800" b="1"/>
              <a:t>Этап диагностики и коррекции знаний</a:t>
            </a: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 rot="-962176">
            <a:off x="0" y="1196975"/>
            <a:ext cx="3487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1">
                <a:latin typeface="Arial" charset="0"/>
              </a:rPr>
              <a:t>Характерные ошибки</a:t>
            </a: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241668" name="Rectangle 4"/>
          <p:cNvSpPr>
            <a:spLocks noChangeArrowheads="1"/>
          </p:cNvSpPr>
          <p:nvPr/>
        </p:nvSpPr>
        <p:spPr bwMode="auto">
          <a:xfrm>
            <a:off x="539750" y="1916113"/>
            <a:ext cx="3744913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800" b="1">
                <a:latin typeface="Arial" charset="0"/>
              </a:rPr>
              <a:t>Не всегда контролируют</a:t>
            </a:r>
          </a:p>
          <a:p>
            <a:pPr>
              <a:defRPr/>
            </a:pPr>
            <a:r>
              <a:rPr lang="ru-RU" sz="1800" b="1">
                <a:latin typeface="Arial" charset="0"/>
              </a:rPr>
              <a:t> правильность речи</a:t>
            </a:r>
            <a:endParaRPr lang="ru-RU" sz="1800">
              <a:latin typeface="Arial" charset="0"/>
            </a:endParaRPr>
          </a:p>
          <a:p>
            <a:pPr>
              <a:defRPr/>
            </a:pPr>
            <a:r>
              <a:rPr lang="ru-RU" sz="1800" b="1">
                <a:latin typeface="Arial" charset="0"/>
              </a:rPr>
              <a:t>Допускают </a:t>
            </a:r>
          </a:p>
          <a:p>
            <a:pPr>
              <a:defRPr/>
            </a:pPr>
            <a:r>
              <a:rPr lang="ru-RU" sz="1800" b="1">
                <a:latin typeface="Arial" charset="0"/>
              </a:rPr>
              <a:t>смысловые пропуски</a:t>
            </a:r>
            <a:endParaRPr lang="ru-RU" sz="1800">
              <a:latin typeface="Arial" charset="0"/>
            </a:endParaRPr>
          </a:p>
          <a:p>
            <a:pPr>
              <a:defRPr/>
            </a:pPr>
            <a:r>
              <a:rPr lang="ru-RU" sz="1800" b="1">
                <a:latin typeface="Arial" charset="0"/>
              </a:rPr>
              <a:t>Ударные гласные</a:t>
            </a:r>
            <a:endParaRPr lang="ru-RU" sz="1800">
              <a:latin typeface="Arial" charset="0"/>
            </a:endParaRPr>
          </a:p>
          <a:p>
            <a:pPr>
              <a:defRPr/>
            </a:pPr>
            <a:r>
              <a:rPr lang="ru-RU" sz="1800" b="1">
                <a:latin typeface="Arial" charset="0"/>
              </a:rPr>
              <a:t>Ошибки в словарных словах</a:t>
            </a:r>
            <a:endParaRPr lang="ru-RU" sz="1800">
              <a:latin typeface="Arial" charset="0"/>
            </a:endParaRPr>
          </a:p>
          <a:p>
            <a:pPr>
              <a:defRPr/>
            </a:pPr>
            <a:r>
              <a:rPr lang="ru-RU" sz="1800" b="1">
                <a:latin typeface="Arial" charset="0"/>
              </a:rPr>
              <a:t>Пропуски букв, описки</a:t>
            </a:r>
          </a:p>
          <a:p>
            <a:pPr>
              <a:defRPr/>
            </a:pPr>
            <a:r>
              <a:rPr lang="ru-RU" sz="1800" b="1">
                <a:latin typeface="Arial" charset="0"/>
              </a:rPr>
              <a:t>Имена собственные </a:t>
            </a:r>
          </a:p>
          <a:p>
            <a:pPr>
              <a:defRPr/>
            </a:pPr>
            <a:r>
              <a:rPr lang="ru-RU" sz="1800" b="1">
                <a:latin typeface="Arial" charset="0"/>
              </a:rPr>
              <a:t>пишут часто со строчной буквы</a:t>
            </a: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241669" name="Rectangle 5"/>
          <p:cNvSpPr>
            <a:spLocks noChangeArrowheads="1"/>
          </p:cNvSpPr>
          <p:nvPr/>
        </p:nvSpPr>
        <p:spPr bwMode="auto">
          <a:xfrm>
            <a:off x="5292725" y="1989138"/>
            <a:ext cx="318135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defRPr/>
            </a:pPr>
            <a:r>
              <a:rPr lang="ru-RU" sz="1800" b="1">
                <a:latin typeface="Arial" charset="0"/>
              </a:rPr>
              <a:t>Высокий самоконтроль </a:t>
            </a:r>
          </a:p>
          <a:p>
            <a:pPr algn="r">
              <a:defRPr/>
            </a:pPr>
            <a:r>
              <a:rPr lang="ru-RU" sz="1800" b="1">
                <a:latin typeface="Arial" charset="0"/>
              </a:rPr>
              <a:t>правильности речи</a:t>
            </a:r>
            <a:endParaRPr lang="ru-RU" sz="1800">
              <a:latin typeface="Arial" charset="0"/>
            </a:endParaRPr>
          </a:p>
          <a:p>
            <a:pPr algn="r">
              <a:defRPr/>
            </a:pPr>
            <a:r>
              <a:rPr lang="ru-RU" sz="1800" b="1">
                <a:latin typeface="Arial" charset="0"/>
              </a:rPr>
              <a:t>Замена </a:t>
            </a:r>
          </a:p>
          <a:p>
            <a:pPr algn="r">
              <a:defRPr/>
            </a:pPr>
            <a:r>
              <a:rPr lang="ru-RU" sz="1800" b="1">
                <a:latin typeface="Arial" charset="0"/>
              </a:rPr>
              <a:t>одних согласных другими</a:t>
            </a:r>
            <a:endParaRPr lang="ru-RU" sz="1800">
              <a:latin typeface="Arial" charset="0"/>
            </a:endParaRPr>
          </a:p>
          <a:p>
            <a:pPr algn="r">
              <a:defRPr/>
            </a:pPr>
            <a:r>
              <a:rPr lang="ru-RU" sz="1800" b="1">
                <a:latin typeface="Arial" charset="0"/>
              </a:rPr>
              <a:t>Падежные окончания</a:t>
            </a:r>
            <a:endParaRPr lang="ru-RU" sz="1800">
              <a:latin typeface="Arial" charset="0"/>
            </a:endParaRPr>
          </a:p>
          <a:p>
            <a:pPr algn="r">
              <a:defRPr/>
            </a:pPr>
            <a:r>
              <a:rPr lang="ru-RU" sz="1800" b="1">
                <a:latin typeface="Arial" charset="0"/>
              </a:rPr>
              <a:t>Написание лишних букв</a:t>
            </a:r>
            <a:endParaRPr lang="ru-RU" sz="1800">
              <a:latin typeface="Arial" charset="0"/>
            </a:endParaRPr>
          </a:p>
          <a:p>
            <a:pPr algn="r">
              <a:defRPr/>
            </a:pPr>
            <a:r>
              <a:rPr lang="ru-RU" sz="1800" b="1">
                <a:latin typeface="Arial" charset="0"/>
              </a:rPr>
              <a:t>Пропуск мягкого знака</a:t>
            </a:r>
          </a:p>
          <a:p>
            <a:pPr algn="r">
              <a:defRPr/>
            </a:pPr>
            <a:r>
              <a:rPr lang="ru-RU" sz="1800" b="1">
                <a:latin typeface="Arial" charset="0"/>
              </a:rPr>
              <a:t>Безударная </a:t>
            </a:r>
          </a:p>
          <a:p>
            <a:pPr algn="r">
              <a:defRPr/>
            </a:pPr>
            <a:r>
              <a:rPr lang="ru-RU" sz="1800" b="1">
                <a:latin typeface="Arial" charset="0"/>
              </a:rPr>
              <a:t>гласная в корне</a:t>
            </a: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241670" name="Rectangle 6"/>
          <p:cNvSpPr>
            <a:spLocks noChangeArrowheads="1"/>
          </p:cNvSpPr>
          <p:nvPr/>
        </p:nvSpPr>
        <p:spPr bwMode="auto">
          <a:xfrm rot="-845780">
            <a:off x="0" y="4797425"/>
            <a:ext cx="2773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1"/>
              <a:t>Методы проверки</a:t>
            </a: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241671" name="Rectangle 7"/>
          <p:cNvSpPr>
            <a:spLocks noChangeArrowheads="1"/>
          </p:cNvSpPr>
          <p:nvPr/>
        </p:nvSpPr>
        <p:spPr bwMode="auto">
          <a:xfrm>
            <a:off x="971550" y="5445125"/>
            <a:ext cx="26257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800" b="1">
                <a:latin typeface="Arial" charset="0"/>
              </a:rPr>
              <a:t>Устный опрос</a:t>
            </a:r>
            <a:endParaRPr lang="ru-RU" sz="1800">
              <a:latin typeface="Arial" charset="0"/>
            </a:endParaRPr>
          </a:p>
          <a:p>
            <a:r>
              <a:rPr lang="ru-RU" sz="1800" b="1">
                <a:latin typeface="Arial" charset="0"/>
              </a:rPr>
              <a:t>Вопросы</a:t>
            </a:r>
          </a:p>
          <a:p>
            <a:r>
              <a:rPr lang="ru-RU" sz="1800" b="1">
                <a:latin typeface="Arial" charset="0"/>
              </a:rPr>
              <a:t> «развернутого» типа</a:t>
            </a:r>
          </a:p>
        </p:txBody>
      </p:sp>
      <p:sp>
        <p:nvSpPr>
          <p:cNvPr id="241672" name="Rectangle 8"/>
          <p:cNvSpPr>
            <a:spLocks noChangeArrowheads="1"/>
          </p:cNvSpPr>
          <p:nvPr/>
        </p:nvSpPr>
        <p:spPr bwMode="auto">
          <a:xfrm>
            <a:off x="5508625" y="5084763"/>
            <a:ext cx="28321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defRPr/>
            </a:pPr>
            <a:r>
              <a:rPr lang="ru-RU" sz="1800" b="1">
                <a:latin typeface="Arial" charset="0"/>
              </a:rPr>
              <a:t>Решение задач</a:t>
            </a:r>
          </a:p>
          <a:p>
            <a:pPr algn="r">
              <a:defRPr/>
            </a:pPr>
            <a:r>
              <a:rPr lang="ru-RU" sz="1800" b="1">
                <a:latin typeface="Arial" charset="0"/>
              </a:rPr>
              <a:t>Выбор</a:t>
            </a:r>
          </a:p>
          <a:p>
            <a:pPr algn="r">
              <a:defRPr/>
            </a:pPr>
            <a:r>
              <a:rPr lang="ru-RU" sz="1800" b="1">
                <a:latin typeface="Arial" charset="0"/>
              </a:rPr>
              <a:t> готового варианта</a:t>
            </a:r>
          </a:p>
          <a:p>
            <a:pPr algn="r">
              <a:defRPr/>
            </a:pPr>
            <a:r>
              <a:rPr lang="ru-RU" sz="1800" b="1">
                <a:latin typeface="Arial" charset="0"/>
              </a:rPr>
              <a:t> ответа из нескольких</a:t>
            </a:r>
            <a:r>
              <a:rPr lang="ru-RU" sz="1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</a:t>
            </a:r>
          </a:p>
        </p:txBody>
      </p:sp>
      <p:sp>
        <p:nvSpPr>
          <p:cNvPr id="241673" name="Text Box 9"/>
          <p:cNvSpPr txBox="1">
            <a:spLocks noChangeArrowheads="1"/>
          </p:cNvSpPr>
          <p:nvPr/>
        </p:nvSpPr>
        <p:spPr bwMode="auto">
          <a:xfrm>
            <a:off x="8172450" y="260350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лев</a:t>
            </a:r>
          </a:p>
        </p:txBody>
      </p:sp>
      <p:sp>
        <p:nvSpPr>
          <p:cNvPr id="241674" name="Text Box 10"/>
          <p:cNvSpPr txBox="1">
            <a:spLocks noChangeArrowheads="1"/>
          </p:cNvSpPr>
          <p:nvPr/>
        </p:nvSpPr>
        <p:spPr bwMode="auto">
          <a:xfrm>
            <a:off x="250825" y="188913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прав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6" grpId="0"/>
      <p:bldP spid="241668" grpId="0"/>
      <p:bldP spid="241669" grpId="0"/>
      <p:bldP spid="241670" grpId="0"/>
      <p:bldP spid="241671" grpId="0"/>
      <p:bldP spid="24167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ChangeArrowheads="1"/>
          </p:cNvSpPr>
          <p:nvPr/>
        </p:nvSpPr>
        <p:spPr bwMode="auto">
          <a:xfrm>
            <a:off x="725488" y="282575"/>
            <a:ext cx="7750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3200" b="1" u="sng">
                <a:latin typeface="Comic Sans MS" pitchFamily="66" charset="0"/>
              </a:rPr>
              <a:t>Память </a:t>
            </a:r>
          </a:p>
          <a:p>
            <a:pPr algn="ctr"/>
            <a:r>
              <a:rPr lang="ru-RU" sz="3200" b="1" u="sng">
                <a:latin typeface="Comic Sans MS" pitchFamily="66" charset="0"/>
              </a:rPr>
              <a:t>как ресурс учебного успеха ученика.</a:t>
            </a:r>
          </a:p>
        </p:txBody>
      </p:sp>
      <p:sp>
        <p:nvSpPr>
          <p:cNvPr id="242691" name="Text Box 3"/>
          <p:cNvSpPr txBox="1">
            <a:spLocks noChangeArrowheads="1"/>
          </p:cNvSpPr>
          <p:nvPr/>
        </p:nvSpPr>
        <p:spPr bwMode="auto">
          <a:xfrm>
            <a:off x="3492500" y="1773238"/>
            <a:ext cx="2447925" cy="576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b="1"/>
              <a:t>Запоминание</a:t>
            </a:r>
            <a:endParaRPr lang="ru-RU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1258888" y="2741613"/>
            <a:ext cx="3140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1">
                <a:latin typeface="Arial" charset="0"/>
              </a:rPr>
              <a:t>Непроизвольное –</a:t>
            </a:r>
          </a:p>
          <a:p>
            <a:pPr>
              <a:defRPr/>
            </a:pPr>
            <a:r>
              <a:rPr lang="ru-RU" b="1" i="1" u="sng">
                <a:solidFill>
                  <a:srgbClr val="FF3300"/>
                </a:solidFill>
                <a:latin typeface="Arial" charset="0"/>
              </a:rPr>
              <a:t>«хочу запомнить»</a:t>
            </a:r>
            <a:r>
              <a:rPr lang="ru-RU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242693" name="Rectangle 5"/>
          <p:cNvSpPr>
            <a:spLocks noChangeArrowheads="1"/>
          </p:cNvSpPr>
          <p:nvPr/>
        </p:nvSpPr>
        <p:spPr bwMode="auto">
          <a:xfrm>
            <a:off x="5148263" y="2708275"/>
            <a:ext cx="30813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b="1">
                <a:latin typeface="Arial" charset="0"/>
              </a:rPr>
              <a:t>Произвольное-</a:t>
            </a:r>
          </a:p>
          <a:p>
            <a:pPr>
              <a:defRPr/>
            </a:pPr>
            <a:r>
              <a:rPr lang="ru-RU" b="1" i="1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«надо запомнить»</a:t>
            </a:r>
          </a:p>
        </p:txBody>
      </p:sp>
      <p:sp>
        <p:nvSpPr>
          <p:cNvPr id="242694" name="Rectangle 6"/>
          <p:cNvSpPr>
            <a:spLocks noChangeArrowheads="1"/>
          </p:cNvSpPr>
          <p:nvPr/>
        </p:nvSpPr>
        <p:spPr bwMode="auto">
          <a:xfrm>
            <a:off x="2195513" y="4437063"/>
            <a:ext cx="2306637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Arial" charset="0"/>
              </a:rPr>
              <a:t>Механическое </a:t>
            </a:r>
          </a:p>
          <a:p>
            <a:r>
              <a:rPr lang="ru-RU">
                <a:latin typeface="Arial" charset="0"/>
              </a:rPr>
              <a:t>запоминание:</a:t>
            </a:r>
          </a:p>
          <a:p>
            <a:pPr eaLnBrk="0" hangingPunct="0"/>
            <a:endParaRPr lang="ru-RU" sz="1800">
              <a:latin typeface="Arial" charset="0"/>
            </a:endParaRPr>
          </a:p>
        </p:txBody>
      </p:sp>
      <p:sp>
        <p:nvSpPr>
          <p:cNvPr id="242695" name="Rectangle 7"/>
          <p:cNvSpPr>
            <a:spLocks noChangeArrowheads="1"/>
          </p:cNvSpPr>
          <p:nvPr/>
        </p:nvSpPr>
        <p:spPr bwMode="auto">
          <a:xfrm>
            <a:off x="5867400" y="4437063"/>
            <a:ext cx="2222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Arial" charset="0"/>
              </a:rPr>
              <a:t>Осмысленное</a:t>
            </a:r>
          </a:p>
          <a:p>
            <a:r>
              <a:rPr lang="ru-RU">
                <a:latin typeface="Arial" charset="0"/>
              </a:rPr>
              <a:t> запоминание:</a:t>
            </a:r>
          </a:p>
        </p:txBody>
      </p:sp>
      <p:sp>
        <p:nvSpPr>
          <p:cNvPr id="242696" name="Line 8"/>
          <p:cNvSpPr>
            <a:spLocks noChangeShapeType="1"/>
          </p:cNvSpPr>
          <p:nvPr/>
        </p:nvSpPr>
        <p:spPr bwMode="auto">
          <a:xfrm flipH="1">
            <a:off x="2843213" y="2276475"/>
            <a:ext cx="14398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2697" name="Line 9"/>
          <p:cNvSpPr>
            <a:spLocks noChangeShapeType="1"/>
          </p:cNvSpPr>
          <p:nvPr/>
        </p:nvSpPr>
        <p:spPr bwMode="auto">
          <a:xfrm>
            <a:off x="5219700" y="2276475"/>
            <a:ext cx="14398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2698" name="Line 10"/>
          <p:cNvSpPr>
            <a:spLocks noChangeShapeType="1"/>
          </p:cNvSpPr>
          <p:nvPr/>
        </p:nvSpPr>
        <p:spPr bwMode="auto">
          <a:xfrm flipH="1">
            <a:off x="3924300" y="3573463"/>
            <a:ext cx="216058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2699" name="Line 11"/>
          <p:cNvSpPr>
            <a:spLocks noChangeShapeType="1"/>
          </p:cNvSpPr>
          <p:nvPr/>
        </p:nvSpPr>
        <p:spPr bwMode="auto">
          <a:xfrm>
            <a:off x="6443663" y="3644900"/>
            <a:ext cx="865187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2700" name="Rectangle 12"/>
          <p:cNvSpPr>
            <a:spLocks noChangeArrowheads="1"/>
          </p:cNvSpPr>
          <p:nvPr/>
        </p:nvSpPr>
        <p:spPr bwMode="auto">
          <a:xfrm>
            <a:off x="611188" y="5067300"/>
            <a:ext cx="50625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u="sng">
                <a:solidFill>
                  <a:srgbClr val="FF3300"/>
                </a:solidFill>
                <a:latin typeface="Arial Narrow" pitchFamily="34" charset="0"/>
              </a:rPr>
              <a:t>Практически не доступно ученикам </a:t>
            </a:r>
          </a:p>
          <a:p>
            <a:r>
              <a:rPr lang="ru-RU" b="1" u="sng">
                <a:solidFill>
                  <a:srgbClr val="FF3300"/>
                </a:solidFill>
                <a:latin typeface="Arial Narrow" pitchFamily="34" charset="0"/>
              </a:rPr>
              <a:t>с ярко выраженным доминированием </a:t>
            </a:r>
          </a:p>
          <a:p>
            <a:r>
              <a:rPr lang="ru-RU" b="1" u="sng">
                <a:solidFill>
                  <a:srgbClr val="FF3300"/>
                </a:solidFill>
                <a:latin typeface="Arial Narrow" pitchFamily="34" charset="0"/>
              </a:rPr>
              <a:t>правого полушария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4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42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4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4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2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2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2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  <p:bldP spid="242692" grpId="0"/>
      <p:bldP spid="242693" grpId="0"/>
      <p:bldP spid="242694" grpId="0"/>
      <p:bldP spid="242695" grpId="0"/>
      <p:bldP spid="242696" grpId="0" animBg="1"/>
      <p:bldP spid="242697" grpId="0" animBg="1"/>
      <p:bldP spid="242698" grpId="0" animBg="1"/>
      <p:bldP spid="242699" grpId="0" animBg="1"/>
      <p:bldP spid="24270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ChangeArrowheads="1"/>
          </p:cNvSpPr>
          <p:nvPr/>
        </p:nvSpPr>
        <p:spPr bwMode="auto">
          <a:xfrm>
            <a:off x="1692275" y="177800"/>
            <a:ext cx="6408738" cy="466725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 u="sng"/>
              <a:t>Условия</a:t>
            </a:r>
            <a:r>
              <a:rPr lang="ru-RU"/>
              <a:t>  </a:t>
            </a:r>
            <a:r>
              <a:rPr lang="en-US" b="1" u="sng"/>
              <a:t>успешного запоминания.</a:t>
            </a:r>
          </a:p>
        </p:txBody>
      </p:sp>
      <p:sp>
        <p:nvSpPr>
          <p:cNvPr id="53251" name="Rectangle 5"/>
          <p:cNvSpPr>
            <a:spLocks noChangeArrowheads="1"/>
          </p:cNvSpPr>
          <p:nvPr/>
        </p:nvSpPr>
        <p:spPr bwMode="auto">
          <a:xfrm>
            <a:off x="0" y="908050"/>
            <a:ext cx="9356725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457200" indent="-457200">
              <a:buFontTx/>
              <a:buAutoNum type="arabicPeriod"/>
              <a:tabLst>
                <a:tab pos="457200" algn="l"/>
              </a:tabLst>
            </a:pPr>
            <a:r>
              <a:rPr lang="en-US" sz="2800" b="1" u="sng"/>
              <a:t>Установка на запоминание.</a:t>
            </a:r>
            <a:endParaRPr lang="ru-RU" sz="2800" b="1" u="sng"/>
          </a:p>
          <a:p>
            <a:pPr marL="457200" indent="-457200">
              <a:buFontTx/>
              <a:buAutoNum type="arabicPeriod"/>
              <a:tabLst>
                <a:tab pos="457200" algn="l"/>
              </a:tabLst>
            </a:pPr>
            <a:endParaRPr lang="en-US" sz="2800" b="1"/>
          </a:p>
          <a:p>
            <a:pPr marL="457200" indent="-457200">
              <a:buFontTx/>
              <a:buAutoNum type="arabicPeriod"/>
              <a:tabLst>
                <a:tab pos="457200" algn="l"/>
              </a:tabLst>
            </a:pPr>
            <a:r>
              <a:rPr lang="en-US" sz="2800" b="1" u="sng"/>
              <a:t>Активность и максимальная самостоятельность </a:t>
            </a:r>
            <a:endParaRPr lang="ru-RU" sz="2800" b="1" u="sng"/>
          </a:p>
          <a:p>
            <a:pPr marL="457200" indent="-457200">
              <a:tabLst>
                <a:tab pos="457200" algn="l"/>
              </a:tabLst>
            </a:pPr>
            <a:r>
              <a:rPr lang="en-US" sz="2800" b="1" u="sng"/>
              <a:t>моей собственной деятельности при изучении нового</a:t>
            </a:r>
            <a:endParaRPr lang="ru-RU" sz="2800" b="1" u="sng"/>
          </a:p>
          <a:p>
            <a:pPr marL="457200" indent="-457200">
              <a:tabLst>
                <a:tab pos="457200" algn="l"/>
              </a:tabLst>
            </a:pPr>
            <a:r>
              <a:rPr lang="en-US" sz="2800" b="1" u="sng"/>
              <a:t> материала.</a:t>
            </a:r>
            <a:endParaRPr lang="ru-RU" sz="2800" b="1" u="sng"/>
          </a:p>
          <a:p>
            <a:pPr marL="457200" indent="-457200">
              <a:tabLst>
                <a:tab pos="457200" algn="l"/>
              </a:tabLst>
            </a:pPr>
            <a:endParaRPr lang="ru-RU" sz="2800" b="1" u="sng"/>
          </a:p>
          <a:p>
            <a:pPr marL="457200" indent="-457200">
              <a:tabLst>
                <a:tab pos="457200" algn="l"/>
              </a:tabLst>
            </a:pPr>
            <a:r>
              <a:rPr lang="ru-RU" sz="2800" b="1" u="sng"/>
              <a:t>3. </a:t>
            </a:r>
            <a:r>
              <a:rPr lang="en-US" sz="2800" b="1" u="sng"/>
              <a:t>Смысловая группировка материала (опорные </a:t>
            </a:r>
            <a:endParaRPr lang="ru-RU" sz="2800" b="1" u="sng"/>
          </a:p>
          <a:p>
            <a:pPr marL="457200" indent="-457200">
              <a:tabLst>
                <a:tab pos="457200" algn="l"/>
              </a:tabLst>
            </a:pPr>
            <a:r>
              <a:rPr lang="en-US" sz="2800" b="1" u="sng"/>
              <a:t>конспекты, схемы, интеллект-карты, системы понятий).</a:t>
            </a:r>
            <a:endParaRPr lang="ru-RU" sz="2800" b="1" u="sng"/>
          </a:p>
          <a:p>
            <a:pPr marL="457200" indent="-457200">
              <a:tabLst>
                <a:tab pos="457200" algn="l"/>
              </a:tabLst>
            </a:pPr>
            <a:endParaRPr lang="en-US" sz="2800" b="1"/>
          </a:p>
          <a:p>
            <a:pPr marL="457200" indent="-457200">
              <a:tabLst>
                <a:tab pos="457200" algn="l"/>
              </a:tabLst>
            </a:pPr>
            <a:r>
              <a:rPr lang="ru-RU" sz="2800" b="1" u="sng"/>
              <a:t>4. </a:t>
            </a:r>
            <a:r>
              <a:rPr lang="en-US" sz="2800" b="1" u="sng"/>
              <a:t>Учет моих особенностей восприятия и переработки </a:t>
            </a:r>
            <a:endParaRPr lang="ru-RU" sz="2800" b="1" u="sng"/>
          </a:p>
          <a:p>
            <a:pPr marL="457200" indent="-457200">
              <a:tabLst>
                <a:tab pos="457200" algn="l"/>
              </a:tabLst>
            </a:pPr>
            <a:r>
              <a:rPr lang="en-US" sz="2800" b="1" u="sng"/>
              <a:t>материала при запоминании.</a:t>
            </a:r>
            <a:endParaRPr lang="ru-RU" sz="2800" b="1" u="sng"/>
          </a:p>
          <a:p>
            <a:pPr marL="457200" indent="-457200">
              <a:tabLst>
                <a:tab pos="457200" algn="l"/>
              </a:tabLst>
            </a:pPr>
            <a:endParaRPr lang="en-US" sz="2800" b="1"/>
          </a:p>
          <a:p>
            <a:pPr marL="457200" indent="-457200">
              <a:tabLst>
                <a:tab pos="457200" algn="l"/>
              </a:tabLst>
            </a:pPr>
            <a:r>
              <a:rPr lang="ru-RU" sz="2800" b="1" u="sng"/>
              <a:t>5. </a:t>
            </a:r>
            <a:r>
              <a:rPr lang="en-US" sz="2800" b="1" u="sng"/>
              <a:t> Обучаться мнемоническим техникам.</a:t>
            </a:r>
          </a:p>
        </p:txBody>
      </p:sp>
    </p:spTree>
  </p:cSld>
  <p:clrMapOvr>
    <a:masterClrMapping/>
  </p:clrMapOvr>
  <p:transition>
    <p:wedg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639763" y="173038"/>
            <a:ext cx="7750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3200" b="1" u="sng">
                <a:latin typeface="Comic Sans MS" pitchFamily="66" charset="0"/>
              </a:rPr>
              <a:t>Внимание </a:t>
            </a:r>
          </a:p>
          <a:p>
            <a:pPr algn="ctr"/>
            <a:r>
              <a:rPr lang="ru-RU" sz="3200" b="1" u="sng">
                <a:latin typeface="Comic Sans MS" pitchFamily="66" charset="0"/>
              </a:rPr>
              <a:t>как ресурс учебного успеха ученика.</a:t>
            </a:r>
          </a:p>
        </p:txBody>
      </p:sp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611188" y="4986338"/>
            <a:ext cx="36083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3200" b="1" i="1" u="sng">
                <a:solidFill>
                  <a:srgbClr val="FF3300"/>
                </a:solidFill>
                <a:latin typeface="Arial" charset="0"/>
              </a:rPr>
              <a:t>Непроизвольное</a:t>
            </a:r>
          </a:p>
          <a:p>
            <a:pPr algn="ctr">
              <a:defRPr/>
            </a:pPr>
            <a:r>
              <a:rPr lang="ru-RU" sz="3200" b="1" i="1" u="sng">
                <a:solidFill>
                  <a:srgbClr val="FF3300"/>
                </a:solidFill>
                <a:latin typeface="Arial" charset="0"/>
              </a:rPr>
              <a:t>внимание</a:t>
            </a:r>
            <a:r>
              <a:rPr lang="ru-RU" sz="32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2195513" y="3500438"/>
            <a:ext cx="54562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i="1" u="sng">
                <a:solidFill>
                  <a:schemeClr val="hlink"/>
                </a:solidFill>
                <a:latin typeface="Arial" charset="0"/>
              </a:rPr>
              <a:t>Произвольное </a:t>
            </a:r>
            <a:r>
              <a:rPr lang="ru-RU" sz="3200" b="1" i="1" u="sng">
                <a:latin typeface="Arial" charset="0"/>
              </a:rPr>
              <a:t>внимание, </a:t>
            </a:r>
          </a:p>
          <a:p>
            <a:r>
              <a:rPr lang="ru-RU" sz="3200" b="1" i="1" u="sng">
                <a:latin typeface="Arial" charset="0"/>
              </a:rPr>
              <a:t>вызванное усилием воли</a:t>
            </a:r>
          </a:p>
        </p:txBody>
      </p:sp>
      <p:sp>
        <p:nvSpPr>
          <p:cNvPr id="243717" name="Rectangle 5"/>
          <p:cNvSpPr>
            <a:spLocks noChangeArrowheads="1"/>
          </p:cNvSpPr>
          <p:nvPr/>
        </p:nvSpPr>
        <p:spPr bwMode="auto">
          <a:xfrm>
            <a:off x="4356100" y="1628775"/>
            <a:ext cx="44624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ru-RU" sz="3200" b="1" u="sng">
                <a:solidFill>
                  <a:schemeClr val="accent2"/>
                </a:solidFill>
                <a:latin typeface="Arial" charset="0"/>
              </a:rPr>
              <a:t>Послепроизвольное</a:t>
            </a:r>
            <a:r>
              <a:rPr lang="ru-RU" sz="3200" b="1" u="sng">
                <a:latin typeface="Arial" charset="0"/>
              </a:rPr>
              <a:t> </a:t>
            </a:r>
          </a:p>
          <a:p>
            <a:pPr algn="ctr">
              <a:defRPr/>
            </a:pPr>
            <a:r>
              <a:rPr lang="ru-RU" sz="3200" b="1" u="sng">
                <a:latin typeface="Arial" charset="0"/>
              </a:rPr>
              <a:t>внимание</a:t>
            </a:r>
            <a:endParaRPr lang="ru-RU" sz="32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3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4" grpId="0"/>
      <p:bldP spid="243715" grpId="0"/>
      <p:bldP spid="243716" grpId="0"/>
      <p:bldP spid="24371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6" name="Rectangle 4"/>
          <p:cNvSpPr>
            <a:spLocks noChangeArrowheads="1"/>
          </p:cNvSpPr>
          <p:nvPr/>
        </p:nvSpPr>
        <p:spPr bwMode="auto">
          <a:xfrm>
            <a:off x="1047750" y="0"/>
            <a:ext cx="809625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defRPr/>
            </a:pPr>
            <a:r>
              <a:rPr lang="en-US" sz="2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Объем внимания</a:t>
            </a:r>
            <a:r>
              <a:rPr lang="en-US" b="1"/>
              <a:t> – </a:t>
            </a:r>
            <a:r>
              <a:rPr lang="en-US" b="1" i="1"/>
              <a:t>то количество объектов, которые </a:t>
            </a:r>
            <a:endParaRPr lang="ru-RU" b="1" i="1"/>
          </a:p>
          <a:p>
            <a:pPr algn="r">
              <a:defRPr/>
            </a:pPr>
            <a:r>
              <a:rPr lang="en-US" b="1" i="1"/>
              <a:t>человек может охватить вниманием </a:t>
            </a:r>
            <a:endParaRPr lang="ru-RU" b="1" i="1"/>
          </a:p>
          <a:p>
            <a:pPr algn="r">
              <a:defRPr/>
            </a:pPr>
            <a:r>
              <a:rPr lang="en-US" b="1" i="1"/>
              <a:t>с одинаковой ясностью ( у детей обычно 1- 2; </a:t>
            </a:r>
            <a:endParaRPr lang="ru-RU" b="1" i="1"/>
          </a:p>
          <a:p>
            <a:pPr algn="r">
              <a:defRPr/>
            </a:pPr>
            <a:r>
              <a:rPr lang="en-US" b="1" i="1"/>
              <a:t>у подростков 2-3, у юношей 4-5).</a:t>
            </a:r>
            <a:r>
              <a:rPr lang="en-US"/>
              <a:t> </a:t>
            </a:r>
          </a:p>
        </p:txBody>
      </p:sp>
      <p:sp>
        <p:nvSpPr>
          <p:cNvPr id="279557" name="Rectangle 5"/>
          <p:cNvSpPr>
            <a:spLocks noChangeArrowheads="1"/>
          </p:cNvSpPr>
          <p:nvPr/>
        </p:nvSpPr>
        <p:spPr bwMode="auto">
          <a:xfrm>
            <a:off x="0" y="1773238"/>
            <a:ext cx="9269413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en-US" sz="2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Распределение внимания</a:t>
            </a:r>
            <a:r>
              <a:rPr lang="en-US" b="1"/>
              <a:t> – </a:t>
            </a:r>
            <a:r>
              <a:rPr lang="en-US" b="1" i="1"/>
              <a:t>одновременное внимание к двум</a:t>
            </a:r>
            <a:endParaRPr lang="ru-RU" b="1" i="1"/>
          </a:p>
          <a:p>
            <a:pPr algn="just">
              <a:defRPr/>
            </a:pPr>
            <a:r>
              <a:rPr lang="en-US" b="1" i="1"/>
              <a:t> или нескольким объектам при наблюдении за ними </a:t>
            </a:r>
            <a:endParaRPr lang="ru-RU" b="1" i="1"/>
          </a:p>
          <a:p>
            <a:pPr algn="just">
              <a:defRPr/>
            </a:pPr>
            <a:r>
              <a:rPr lang="en-US" b="1" i="1"/>
              <a:t>или выполнении действий с ними </a:t>
            </a:r>
            <a:endParaRPr lang="ru-RU" b="1" i="1"/>
          </a:p>
          <a:p>
            <a:pPr algn="just">
              <a:defRPr/>
            </a:pPr>
            <a:r>
              <a:rPr lang="en-US" b="1" i="1"/>
              <a:t>(слушать – смотреть, писать – анализировать услышанное и </a:t>
            </a:r>
            <a:r>
              <a:rPr lang="ru-RU" b="1" i="1"/>
              <a:t>др</a:t>
            </a:r>
            <a:r>
              <a:rPr lang="en-US" b="1" i="1"/>
              <a:t>.)</a:t>
            </a:r>
          </a:p>
        </p:txBody>
      </p:sp>
      <p:sp>
        <p:nvSpPr>
          <p:cNvPr id="279558" name="Rectangle 6"/>
          <p:cNvSpPr>
            <a:spLocks noChangeArrowheads="1"/>
          </p:cNvSpPr>
          <p:nvPr/>
        </p:nvSpPr>
        <p:spPr bwMode="auto">
          <a:xfrm>
            <a:off x="1584325" y="3716338"/>
            <a:ext cx="7559675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>
              <a:defRPr/>
            </a:pPr>
            <a:r>
              <a:rPr lang="en-US" sz="2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Концентрация внимания </a:t>
            </a:r>
            <a:r>
              <a:rPr lang="en-US" sz="2800" b="1" i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</a:t>
            </a:r>
            <a:r>
              <a:rPr lang="en-US" b="1" i="1"/>
              <a:t> сила сосредоточения </a:t>
            </a:r>
            <a:endParaRPr lang="ru-RU" b="1" i="1"/>
          </a:p>
          <a:p>
            <a:pPr algn="r">
              <a:defRPr/>
            </a:pPr>
            <a:r>
              <a:rPr lang="en-US" b="1" i="1"/>
              <a:t>на деятельности. Измеряется силой постороннего </a:t>
            </a:r>
            <a:endParaRPr lang="ru-RU" b="1" i="1"/>
          </a:p>
          <a:p>
            <a:pPr algn="r">
              <a:defRPr/>
            </a:pPr>
            <a:r>
              <a:rPr lang="en-US" b="1" i="1"/>
              <a:t>раздражителя, способного отвлечь. Если </a:t>
            </a:r>
            <a:endParaRPr lang="ru-RU" b="1" i="1"/>
          </a:p>
          <a:p>
            <a:pPr algn="r">
              <a:defRPr/>
            </a:pPr>
            <a:r>
              <a:rPr lang="en-US" b="1" i="1"/>
              <a:t>любой шепот отвлекает – концентрация низкая.</a:t>
            </a:r>
          </a:p>
        </p:txBody>
      </p:sp>
      <p:sp>
        <p:nvSpPr>
          <p:cNvPr id="279559" name="Rectangle 7"/>
          <p:cNvSpPr>
            <a:spLocks noChangeArrowheads="1"/>
          </p:cNvSpPr>
          <p:nvPr/>
        </p:nvSpPr>
        <p:spPr bwMode="auto">
          <a:xfrm>
            <a:off x="0" y="5640388"/>
            <a:ext cx="9158288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en-US" sz="2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Устойчивость внимания</a:t>
            </a:r>
            <a:r>
              <a:rPr lang="en-US" b="1"/>
              <a:t> – </a:t>
            </a:r>
            <a:r>
              <a:rPr lang="en-US" b="1" i="1"/>
              <a:t>время, в течение которого </a:t>
            </a:r>
            <a:endParaRPr lang="ru-RU" b="1" i="1"/>
          </a:p>
          <a:p>
            <a:pPr algn="just">
              <a:defRPr/>
            </a:pPr>
            <a:r>
              <a:rPr lang="en-US" b="1" i="1"/>
              <a:t>сохраняется концентрированное внимание. Наиболее устойчиво </a:t>
            </a:r>
            <a:endParaRPr lang="ru-RU" b="1" i="1"/>
          </a:p>
          <a:p>
            <a:pPr algn="just">
              <a:defRPr/>
            </a:pPr>
            <a:r>
              <a:rPr lang="en-US" b="1" i="1">
                <a:solidFill>
                  <a:srgbClr val="CC0000"/>
                </a:solidFill>
              </a:rPr>
              <a:t>послепроизвольное внимание.</a:t>
            </a:r>
          </a:p>
        </p:txBody>
      </p:sp>
    </p:spTree>
  </p:cSld>
  <p:clrMapOvr>
    <a:masterClrMapping/>
  </p:clrMapOvr>
  <p:transition>
    <p:wedg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0" name="Rectangle 4"/>
          <p:cNvSpPr>
            <a:spLocks noChangeArrowheads="1"/>
          </p:cNvSpPr>
          <p:nvPr/>
        </p:nvSpPr>
        <p:spPr bwMode="auto">
          <a:xfrm>
            <a:off x="395288" y="260350"/>
            <a:ext cx="85471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Переключение внимания</a:t>
            </a:r>
            <a:r>
              <a:rPr lang="ru-RU" b="1"/>
              <a:t> – </a:t>
            </a:r>
            <a:r>
              <a:rPr lang="ru-RU" b="1" i="1"/>
              <a:t>способность легко и быстро </a:t>
            </a:r>
          </a:p>
          <a:p>
            <a:pPr>
              <a:defRPr/>
            </a:pPr>
            <a:r>
              <a:rPr lang="ru-RU" b="1" i="1"/>
              <a:t>перейти от одного вида деятельности к другому, </a:t>
            </a:r>
          </a:p>
          <a:p>
            <a:pPr>
              <a:defRPr/>
            </a:pPr>
            <a:r>
              <a:rPr lang="ru-RU" b="1" i="1"/>
              <a:t>изменить цели деятельности.</a:t>
            </a:r>
            <a:endParaRPr lang="en-US"/>
          </a:p>
        </p:txBody>
      </p:sp>
      <p:sp>
        <p:nvSpPr>
          <p:cNvPr id="280581" name="Rectangle 5"/>
          <p:cNvSpPr>
            <a:spLocks noChangeArrowheads="1"/>
          </p:cNvSpPr>
          <p:nvPr/>
        </p:nvSpPr>
        <p:spPr bwMode="auto">
          <a:xfrm>
            <a:off x="1187450" y="3284538"/>
            <a:ext cx="6986588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lvl="1">
              <a:tabLst>
                <a:tab pos="1143000" algn="l"/>
              </a:tabLst>
              <a:defRPr/>
            </a:pPr>
            <a:r>
              <a:rPr lang="en-US" b="1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Флегматики</a:t>
            </a:r>
            <a:r>
              <a:rPr lang="en-US" b="1"/>
              <a:t> переключаются медленнее;</a:t>
            </a:r>
            <a:endParaRPr lang="ru-RU" b="1"/>
          </a:p>
          <a:p>
            <a:pPr lvl="1">
              <a:tabLst>
                <a:tab pos="1143000" algn="l"/>
              </a:tabLst>
              <a:defRPr/>
            </a:pPr>
            <a:endParaRPr lang="en-US"/>
          </a:p>
          <a:p>
            <a:pPr lvl="1">
              <a:tabLst>
                <a:tab pos="1143000" algn="l"/>
              </a:tabLst>
              <a:defRPr/>
            </a:pPr>
            <a:r>
              <a:rPr lang="en-US" b="1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Меланхолики </a:t>
            </a:r>
            <a:r>
              <a:rPr lang="en-US" b="1"/>
              <a:t>теряются;</a:t>
            </a:r>
            <a:endParaRPr lang="ru-RU" b="1"/>
          </a:p>
          <a:p>
            <a:pPr lvl="1">
              <a:tabLst>
                <a:tab pos="1143000" algn="l"/>
              </a:tabLst>
              <a:defRPr/>
            </a:pPr>
            <a:endParaRPr lang="en-US"/>
          </a:p>
          <a:p>
            <a:pPr lvl="1">
              <a:tabLst>
                <a:tab pos="1143000" algn="l"/>
              </a:tabLst>
              <a:defRPr/>
            </a:pPr>
            <a:r>
              <a:rPr lang="en-US" b="1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Холерики</a:t>
            </a:r>
            <a:r>
              <a:rPr lang="en-US" b="1"/>
              <a:t> готовы переключиться, </a:t>
            </a:r>
            <a:endParaRPr lang="ru-RU" b="1"/>
          </a:p>
          <a:p>
            <a:pPr lvl="1">
              <a:tabLst>
                <a:tab pos="1143000" algn="l"/>
              </a:tabLst>
              <a:defRPr/>
            </a:pPr>
            <a:r>
              <a:rPr lang="en-US" b="1"/>
              <a:t>при этом готовы бросить незаконченную работу;</a:t>
            </a:r>
            <a:endParaRPr lang="ru-RU" b="1"/>
          </a:p>
          <a:p>
            <a:pPr lvl="1">
              <a:tabLst>
                <a:tab pos="1143000" algn="l"/>
              </a:tabLst>
              <a:defRPr/>
            </a:pPr>
            <a:endParaRPr lang="en-US"/>
          </a:p>
          <a:p>
            <a:pPr lvl="1">
              <a:tabLst>
                <a:tab pos="1143000" algn="l"/>
              </a:tabLst>
              <a:defRPr/>
            </a:pPr>
            <a:r>
              <a:rPr lang="en-US" b="1"/>
              <a:t>Успешнее всех переключаются </a:t>
            </a:r>
            <a:r>
              <a:rPr lang="en-US" b="1" u="sng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сангвиники. </a:t>
            </a: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1331913" y="2133600"/>
            <a:ext cx="65103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/>
              <a:t>Ярко проявляются </a:t>
            </a:r>
          </a:p>
          <a:p>
            <a:pPr algn="ctr"/>
            <a:r>
              <a:rPr lang="ru-RU" b="1" i="1"/>
              <a:t>индивидуальные особенности темперамента:</a:t>
            </a:r>
          </a:p>
        </p:txBody>
      </p:sp>
    </p:spTree>
  </p:cSld>
  <p:clrMapOvr>
    <a:masterClrMapping/>
  </p:clrMapOvr>
  <p:transition>
    <p:wedg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1" name="WordArt 5"/>
          <p:cNvSpPr>
            <a:spLocks noChangeArrowheads="1" noChangeShapeType="1" noTextEdit="1"/>
          </p:cNvSpPr>
          <p:nvPr/>
        </p:nvSpPr>
        <p:spPr bwMode="auto">
          <a:xfrm>
            <a:off x="611188" y="2781300"/>
            <a:ext cx="2376487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Ви з у а л </a:t>
            </a:r>
          </a:p>
        </p:txBody>
      </p:sp>
      <p:sp>
        <p:nvSpPr>
          <p:cNvPr id="244742" name="WordArt 6"/>
          <p:cNvSpPr>
            <a:spLocks noChangeArrowheads="1" noChangeShapeType="1" noTextEdit="1"/>
          </p:cNvSpPr>
          <p:nvPr/>
        </p:nvSpPr>
        <p:spPr bwMode="auto">
          <a:xfrm>
            <a:off x="3492500" y="2708275"/>
            <a:ext cx="1857375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Impact"/>
              </a:rPr>
              <a:t>А У Д И А Л</a:t>
            </a:r>
          </a:p>
        </p:txBody>
      </p:sp>
      <p:sp>
        <p:nvSpPr>
          <p:cNvPr id="244743" name="WordArt 7"/>
          <p:cNvSpPr>
            <a:spLocks noChangeArrowheads="1" noChangeShapeType="1" noTextEdit="1"/>
          </p:cNvSpPr>
          <p:nvPr/>
        </p:nvSpPr>
        <p:spPr bwMode="auto">
          <a:xfrm>
            <a:off x="6227763" y="2852738"/>
            <a:ext cx="2482850" cy="57626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К И Н Е С Т Е Т И К</a:t>
            </a:r>
          </a:p>
        </p:txBody>
      </p:sp>
      <p:sp>
        <p:nvSpPr>
          <p:cNvPr id="244744" name="WordArt 8"/>
          <p:cNvSpPr>
            <a:spLocks noChangeArrowheads="1" noChangeShapeType="1" noTextEdit="1"/>
          </p:cNvSpPr>
          <p:nvPr/>
        </p:nvSpPr>
        <p:spPr bwMode="auto">
          <a:xfrm>
            <a:off x="1187450" y="3933825"/>
            <a:ext cx="6769100" cy="201612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МОДАЛЬНОСТИ</a:t>
            </a:r>
          </a:p>
        </p:txBody>
      </p:sp>
      <p:pic>
        <p:nvPicPr>
          <p:cNvPr id="57353" name="Picture 9" descr="C:\Users\ПК\Desktop\30082013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2251704" cy="1500198"/>
          </a:xfrm>
          <a:prstGeom prst="rect">
            <a:avLst/>
          </a:prstGeom>
          <a:noFill/>
        </p:spPr>
      </p:pic>
      <p:pic>
        <p:nvPicPr>
          <p:cNvPr id="57354" name="Picture 10" descr="C:\Users\ПК\Desktop\vseross_prover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714356"/>
            <a:ext cx="2281220" cy="1515744"/>
          </a:xfrm>
          <a:prstGeom prst="rect">
            <a:avLst/>
          </a:prstGeom>
          <a:noFill/>
        </p:spPr>
      </p:pic>
      <p:pic>
        <p:nvPicPr>
          <p:cNvPr id="57355" name="Picture 11" descr="C:\Users\ПК\Desktop\14552680549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714356"/>
            <a:ext cx="2794019" cy="157163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4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1" grpId="0" animBg="1"/>
      <p:bldP spid="244742" grpId="0" animBg="1"/>
      <p:bldP spid="244743" grpId="0" animBg="1"/>
      <p:bldP spid="2447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2"/>
          <p:cNvSpPr>
            <a:spLocks noChangeArrowheads="1"/>
          </p:cNvSpPr>
          <p:nvPr/>
        </p:nvSpPr>
        <p:spPr bwMode="auto">
          <a:xfrm>
            <a:off x="5867400" y="4221163"/>
            <a:ext cx="2159000" cy="2160587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1285875" y="785813"/>
            <a:ext cx="6862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НОВЫЕ ОБРАЗОВАТЕЛЬНЫЕ СТАНДАРТЫ</a:t>
            </a:r>
          </a:p>
        </p:txBody>
      </p:sp>
      <p:sp>
        <p:nvSpPr>
          <p:cNvPr id="13316" name="WordArt 5"/>
          <p:cNvSpPr>
            <a:spLocks noChangeArrowheads="1" noChangeShapeType="1" noTextEdit="1"/>
          </p:cNvSpPr>
          <p:nvPr/>
        </p:nvSpPr>
        <p:spPr bwMode="auto">
          <a:xfrm>
            <a:off x="611188" y="1773238"/>
            <a:ext cx="3097212" cy="863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Р А М О Ч Н Ы Е </a:t>
            </a:r>
          </a:p>
        </p:txBody>
      </p:sp>
      <p:sp>
        <p:nvSpPr>
          <p:cNvPr id="13317" name="WordArt 6"/>
          <p:cNvSpPr>
            <a:spLocks noChangeArrowheads="1" noChangeShapeType="1" noTextEdit="1"/>
          </p:cNvSpPr>
          <p:nvPr/>
        </p:nvSpPr>
        <p:spPr bwMode="auto">
          <a:xfrm>
            <a:off x="6084888" y="2852738"/>
            <a:ext cx="1871662" cy="1152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3 " Т "</a:t>
            </a:r>
          </a:p>
        </p:txBody>
      </p:sp>
      <p:pic>
        <p:nvPicPr>
          <p:cNvPr id="13318" name="Picture 7" descr="PLUMB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997200"/>
            <a:ext cx="26638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WordArt 8"/>
          <p:cNvSpPr>
            <a:spLocks noChangeArrowheads="1" noChangeShapeType="1" noTextEdit="1"/>
          </p:cNvSpPr>
          <p:nvPr/>
        </p:nvSpPr>
        <p:spPr bwMode="auto">
          <a:xfrm rot="-1484146">
            <a:off x="6156325" y="5084763"/>
            <a:ext cx="649288" cy="1074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6931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8100000" algn="ctr" rotWithShape="0">
                    <a:srgbClr val="C0C0C0">
                      <a:alpha val="50000"/>
                    </a:srgbClr>
                  </a:outerShdw>
                </a:effectLst>
                <a:latin typeface="Impact"/>
              </a:rPr>
              <a:t>Т</a:t>
            </a:r>
          </a:p>
        </p:txBody>
      </p:sp>
      <p:sp>
        <p:nvSpPr>
          <p:cNvPr id="13320" name="WordArt 9"/>
          <p:cNvSpPr>
            <a:spLocks noChangeArrowheads="1" noChangeShapeType="1" noTextEdit="1"/>
          </p:cNvSpPr>
          <p:nvPr/>
        </p:nvSpPr>
        <p:spPr bwMode="auto">
          <a:xfrm>
            <a:off x="6659563" y="4941888"/>
            <a:ext cx="647700" cy="957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107763" dir="18900000" algn="ctr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Т</a:t>
            </a:r>
          </a:p>
        </p:txBody>
      </p:sp>
      <p:sp>
        <p:nvSpPr>
          <p:cNvPr id="13321" name="WordArt 10"/>
          <p:cNvSpPr>
            <a:spLocks noChangeArrowheads="1" noChangeShapeType="1" noTextEdit="1"/>
          </p:cNvSpPr>
          <p:nvPr/>
        </p:nvSpPr>
        <p:spPr bwMode="auto">
          <a:xfrm rot="2285327">
            <a:off x="7235825" y="5084763"/>
            <a:ext cx="431800" cy="966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926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Т</a:t>
            </a:r>
          </a:p>
        </p:txBody>
      </p:sp>
      <p:sp>
        <p:nvSpPr>
          <p:cNvPr id="13322" name="Line 11"/>
          <p:cNvSpPr>
            <a:spLocks noChangeShapeType="1"/>
          </p:cNvSpPr>
          <p:nvPr/>
        </p:nvSpPr>
        <p:spPr bwMode="auto">
          <a:xfrm flipH="1">
            <a:off x="2771775" y="1773238"/>
            <a:ext cx="4032250" cy="4105275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286625" y="0"/>
            <a:ext cx="1560513" cy="64611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2" name="Rectangle 4"/>
          <p:cNvSpPr>
            <a:spLocks noChangeArrowheads="1"/>
          </p:cNvSpPr>
          <p:nvPr/>
        </p:nvSpPr>
        <p:spPr bwMode="auto">
          <a:xfrm>
            <a:off x="757238" y="788988"/>
            <a:ext cx="78295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В какой модальности </a:t>
            </a:r>
          </a:p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чаще всего приходится работать </a:t>
            </a:r>
          </a:p>
          <a:p>
            <a:pPr algn="ctr">
              <a:defRPr/>
            </a:pP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учащимся на уроках разных предметов</a:t>
            </a:r>
          </a:p>
        </p:txBody>
      </p:sp>
      <p:sp>
        <p:nvSpPr>
          <p:cNvPr id="59395" name="WordArt 5"/>
          <p:cNvSpPr>
            <a:spLocks noChangeArrowheads="1" noChangeShapeType="1" noTextEdit="1"/>
          </p:cNvSpPr>
          <p:nvPr/>
        </p:nvSpPr>
        <p:spPr bwMode="auto">
          <a:xfrm rot="1408650">
            <a:off x="3276600" y="3068638"/>
            <a:ext cx="569913" cy="120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59396" name="WordArt 6"/>
          <p:cNvSpPr>
            <a:spLocks noChangeArrowheads="1" noChangeShapeType="1" noTextEdit="1"/>
          </p:cNvSpPr>
          <p:nvPr/>
        </p:nvSpPr>
        <p:spPr bwMode="auto">
          <a:xfrm rot="-3849794">
            <a:off x="2196306" y="4796632"/>
            <a:ext cx="569913" cy="12001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59397" name="WordArt 7"/>
          <p:cNvSpPr>
            <a:spLocks noChangeArrowheads="1" noChangeShapeType="1" noTextEdit="1"/>
          </p:cNvSpPr>
          <p:nvPr/>
        </p:nvSpPr>
        <p:spPr bwMode="auto">
          <a:xfrm>
            <a:off x="1476375" y="2781300"/>
            <a:ext cx="569913" cy="120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?</a:t>
            </a:r>
          </a:p>
        </p:txBody>
      </p:sp>
      <p:sp>
        <p:nvSpPr>
          <p:cNvPr id="59398" name="WordArt 8"/>
          <p:cNvSpPr>
            <a:spLocks noChangeArrowheads="1" noChangeShapeType="1" noTextEdit="1"/>
          </p:cNvSpPr>
          <p:nvPr/>
        </p:nvSpPr>
        <p:spPr bwMode="auto">
          <a:xfrm>
            <a:off x="5795963" y="4149725"/>
            <a:ext cx="569912" cy="120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?</a:t>
            </a:r>
          </a:p>
        </p:txBody>
      </p:sp>
      <p:sp>
        <p:nvSpPr>
          <p:cNvPr id="59399" name="WordArt 9" descr="Частый вертикальный"/>
          <p:cNvSpPr>
            <a:spLocks noChangeArrowheads="1" noChangeShapeType="1" noTextEdit="1"/>
          </p:cNvSpPr>
          <p:nvPr/>
        </p:nvSpPr>
        <p:spPr bwMode="auto">
          <a:xfrm rot="1684350">
            <a:off x="6588125" y="2924175"/>
            <a:ext cx="569913" cy="12001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?</a:t>
            </a:r>
          </a:p>
        </p:txBody>
      </p:sp>
      <p:sp>
        <p:nvSpPr>
          <p:cNvPr id="59400" name="WordArt 11"/>
          <p:cNvSpPr>
            <a:spLocks noChangeArrowheads="1" noChangeShapeType="1" noTextEdit="1"/>
          </p:cNvSpPr>
          <p:nvPr/>
        </p:nvSpPr>
        <p:spPr bwMode="auto">
          <a:xfrm>
            <a:off x="4500563" y="4221163"/>
            <a:ext cx="479425" cy="862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</a:t>
            </a:r>
          </a:p>
        </p:txBody>
      </p:sp>
    </p:spTree>
  </p:cSld>
  <p:clrMapOvr>
    <a:masterClrMapping/>
  </p:clrMapOvr>
  <p:transition>
    <p:wedg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WordArt 2"/>
          <p:cNvSpPr>
            <a:spLocks noChangeArrowheads="1" noChangeShapeType="1" noTextEdit="1"/>
          </p:cNvSpPr>
          <p:nvPr/>
        </p:nvSpPr>
        <p:spPr bwMode="auto">
          <a:xfrm>
            <a:off x="250825" y="0"/>
            <a:ext cx="5689600" cy="244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Управление</a:t>
            </a:r>
          </a:p>
        </p:txBody>
      </p:sp>
      <p:sp>
        <p:nvSpPr>
          <p:cNvPr id="68611" name="WordArt 3"/>
          <p:cNvSpPr>
            <a:spLocks noChangeArrowheads="1" noChangeShapeType="1" noTextEdit="1"/>
          </p:cNvSpPr>
          <p:nvPr/>
        </p:nvSpPr>
        <p:spPr bwMode="auto">
          <a:xfrm>
            <a:off x="4284663" y="4149725"/>
            <a:ext cx="4859337" cy="2087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универсальных учебных действий 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ученика 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средствами учебного предмета</a:t>
            </a:r>
          </a:p>
        </p:txBody>
      </p:sp>
      <p:sp>
        <p:nvSpPr>
          <p:cNvPr id="68613" name="WordArt 5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971550" y="1773238"/>
            <a:ext cx="3887788" cy="166846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р а з в и т и е м</a:t>
            </a:r>
          </a:p>
        </p:txBody>
      </p:sp>
      <p:pic>
        <p:nvPicPr>
          <p:cNvPr id="68615" name="Picture 7" descr="C:\Users\ПК\Desktop\nachalnaya-shkola-repetitor-opyt-raboty-v-shkole-18-let-vyezd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929066"/>
            <a:ext cx="3576642" cy="2676520"/>
          </a:xfrm>
          <a:prstGeom prst="rect">
            <a:avLst/>
          </a:prstGeom>
          <a:noFill/>
        </p:spPr>
      </p:pic>
      <p:pic>
        <p:nvPicPr>
          <p:cNvPr id="68616" name="Picture 8" descr="C:\Users\ПК\Desktop\n40114_610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214422"/>
            <a:ext cx="3991077" cy="265905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90563" y="373063"/>
            <a:ext cx="7918450" cy="766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Структура учебного успеха ученика</a:t>
            </a: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4648200" y="1676400"/>
            <a:ext cx="76200" cy="426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2438400" y="3581400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508625" y="1916113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/>
              <a:t>знаю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580063" y="4365625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/>
              <a:t>умею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411413" y="4365625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/>
              <a:t>могу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339975" y="1916113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/>
              <a:t>хочу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6019800" y="2667000"/>
            <a:ext cx="1981200" cy="5334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CC3300"/>
                </a:solidFill>
              </a:rPr>
              <a:t>отметка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762000" y="2590800"/>
            <a:ext cx="2514600" cy="6096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CC3300"/>
                </a:solidFill>
              </a:rPr>
              <a:t>Уровень и вектор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1295400" y="5181600"/>
            <a:ext cx="1981200" cy="5334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CC3300"/>
                </a:solidFill>
              </a:rPr>
              <a:t>уровень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5795963" y="5084763"/>
            <a:ext cx="1981200" cy="5334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CC3300"/>
                </a:solidFill>
              </a:rPr>
              <a:t>уровень</a:t>
            </a:r>
          </a:p>
        </p:txBody>
      </p:sp>
      <p:sp>
        <p:nvSpPr>
          <p:cNvPr id="9229" name="WordArt 13"/>
          <p:cNvSpPr>
            <a:spLocks noChangeArrowheads="1" noChangeShapeType="1" noTextEdit="1"/>
          </p:cNvSpPr>
          <p:nvPr/>
        </p:nvSpPr>
        <p:spPr bwMode="auto">
          <a:xfrm rot="-1510963">
            <a:off x="381000" y="1752600"/>
            <a:ext cx="2262188" cy="6873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воспитание</a:t>
            </a:r>
          </a:p>
        </p:txBody>
      </p:sp>
      <p:sp>
        <p:nvSpPr>
          <p:cNvPr id="9230" name="WordArt 14"/>
          <p:cNvSpPr>
            <a:spLocks noChangeArrowheads="1" noChangeShapeType="1" noTextEdit="1"/>
          </p:cNvSpPr>
          <p:nvPr/>
        </p:nvSpPr>
        <p:spPr bwMode="auto">
          <a:xfrm rot="1865017">
            <a:off x="6629400" y="1752600"/>
            <a:ext cx="2057400" cy="4191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обучение</a:t>
            </a:r>
          </a:p>
        </p:txBody>
      </p:sp>
      <p:sp>
        <p:nvSpPr>
          <p:cNvPr id="9231" name="WordArt 15"/>
          <p:cNvSpPr>
            <a:spLocks noChangeArrowheads="1" noChangeShapeType="1" noTextEdit="1"/>
          </p:cNvSpPr>
          <p:nvPr/>
        </p:nvSpPr>
        <p:spPr bwMode="auto">
          <a:xfrm rot="-1744998">
            <a:off x="6659563" y="5589588"/>
            <a:ext cx="1990725" cy="61118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обучение</a:t>
            </a:r>
          </a:p>
        </p:txBody>
      </p:sp>
      <p:sp>
        <p:nvSpPr>
          <p:cNvPr id="9232" name="WordArt 16"/>
          <p:cNvSpPr>
            <a:spLocks noChangeArrowheads="1" noChangeShapeType="1" noTextEdit="1"/>
          </p:cNvSpPr>
          <p:nvPr/>
        </p:nvSpPr>
        <p:spPr bwMode="auto">
          <a:xfrm rot="-1929843">
            <a:off x="7153275" y="5949950"/>
            <a:ext cx="1990725" cy="6111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упражнения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4343400" y="1287463"/>
            <a:ext cx="838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дух</a:t>
            </a:r>
            <a:endParaRPr lang="en-US"/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6934200" y="3352800"/>
            <a:ext cx="1093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с</a:t>
            </a:r>
            <a:r>
              <a:rPr lang="ru-RU" sz="2800" b="1"/>
              <a:t>овм</a:t>
            </a:r>
            <a:endParaRPr lang="en-US"/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1447800" y="3429000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/>
              <a:t>сам</a:t>
            </a:r>
            <a:endParaRPr lang="en-US"/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4191000" y="5867400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биол</a:t>
            </a:r>
            <a:endParaRPr lang="en-US"/>
          </a:p>
        </p:txBody>
      </p:sp>
      <p:sp>
        <p:nvSpPr>
          <p:cNvPr id="9237" name="WordArt 21"/>
          <p:cNvSpPr>
            <a:spLocks noChangeArrowheads="1" noChangeShapeType="1" noTextEdit="1"/>
          </p:cNvSpPr>
          <p:nvPr/>
        </p:nvSpPr>
        <p:spPr bwMode="auto">
          <a:xfrm rot="2045147">
            <a:off x="179388" y="5661025"/>
            <a:ext cx="1990725" cy="6111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тренировка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4" dur="8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5" dur="8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8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1" dur="8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2" dur="8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8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5" dur="8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6" dur="8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8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animBg="1"/>
      <p:bldP spid="9220" grpId="0" animBg="1"/>
      <p:bldP spid="9221" grpId="0"/>
      <p:bldP spid="9222" grpId="0"/>
      <p:bldP spid="9223" grpId="0"/>
      <p:bldP spid="9224" grpId="0"/>
      <p:bldP spid="9225" grpId="0" animBg="1"/>
      <p:bldP spid="9226" grpId="0" animBg="1"/>
      <p:bldP spid="9227" grpId="0" animBg="1"/>
      <p:bldP spid="9228" grpId="0" animBg="1"/>
      <p:bldP spid="9229" grpId="0" animBg="1"/>
      <p:bldP spid="9230" grpId="0" animBg="1"/>
      <p:bldP spid="9231" grpId="0" animBg="1"/>
      <p:bldP spid="9232" grpId="0" animBg="1"/>
      <p:bldP spid="9233" grpId="0"/>
      <p:bldP spid="9234" grpId="0"/>
      <p:bldP spid="9235" grpId="0"/>
      <p:bldP spid="9236" grpId="0"/>
      <p:bldP spid="923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WordArt 2"/>
          <p:cNvSpPr>
            <a:spLocks noChangeArrowheads="1" noChangeShapeType="1" noTextEdit="1"/>
          </p:cNvSpPr>
          <p:nvPr/>
        </p:nvSpPr>
        <p:spPr bwMode="auto">
          <a:xfrm>
            <a:off x="714375" y="404813"/>
            <a:ext cx="6500813" cy="13096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44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 о з н а в а т е л ь н ы е      У У Д</a:t>
            </a:r>
          </a:p>
        </p:txBody>
      </p:sp>
      <p:sp>
        <p:nvSpPr>
          <p:cNvPr id="70659" name="Text Box 4"/>
          <p:cNvSpPr txBox="1">
            <a:spLocks noChangeArrowheads="1"/>
          </p:cNvSpPr>
          <p:nvPr/>
        </p:nvSpPr>
        <p:spPr bwMode="auto">
          <a:xfrm>
            <a:off x="214313" y="2143125"/>
            <a:ext cx="1871662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FF6600"/>
                </a:solidFill>
              </a:rPr>
              <a:t>Восприятие информации</a:t>
            </a:r>
          </a:p>
          <a:p>
            <a:pPr>
              <a:spcBef>
                <a:spcPct val="50000"/>
              </a:spcBef>
            </a:pPr>
            <a:endParaRPr lang="ru-RU" b="1" i="1">
              <a:solidFill>
                <a:srgbClr val="FF66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/>
              <a:t>Навык смыслового чтения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/>
              <a:t>Наблюдение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/>
              <a:t>Информация через ощущения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2268538" y="2349500"/>
            <a:ext cx="1871662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FF6600"/>
                </a:solidFill>
              </a:rPr>
              <a:t>Сворачивание информации</a:t>
            </a:r>
          </a:p>
          <a:p>
            <a:pPr>
              <a:spcBef>
                <a:spcPct val="50000"/>
              </a:spcBef>
            </a:pPr>
            <a:endParaRPr lang="ru-RU" b="1" i="1">
              <a:solidFill>
                <a:srgbClr val="FF66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/>
              <a:t>Построение графиков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/>
              <a:t>Построение схем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/>
              <a:t>Построение систем понятий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/>
              <a:t>Создание опорного конспекта</a:t>
            </a:r>
          </a:p>
        </p:txBody>
      </p:sp>
      <p:sp>
        <p:nvSpPr>
          <p:cNvPr id="70661" name="Text Box 6"/>
          <p:cNvSpPr txBox="1">
            <a:spLocks noChangeArrowheads="1"/>
          </p:cNvSpPr>
          <p:nvPr/>
        </p:nvSpPr>
        <p:spPr bwMode="auto">
          <a:xfrm>
            <a:off x="4427538" y="2420938"/>
            <a:ext cx="1728787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FF6600"/>
                </a:solidFill>
              </a:rPr>
              <a:t>Разворачивание информации</a:t>
            </a:r>
          </a:p>
          <a:p>
            <a:pPr>
              <a:spcBef>
                <a:spcPct val="50000"/>
              </a:spcBef>
            </a:pPr>
            <a:endParaRPr lang="ru-RU" b="1" i="1">
              <a:solidFill>
                <a:srgbClr val="FF66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/>
              <a:t>Рассказ по схеме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/>
              <a:t>Нахождение закономерностей по таблице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/>
              <a:t>Рассказ по опорному конспекту</a:t>
            </a:r>
          </a:p>
        </p:txBody>
      </p:sp>
      <p:sp>
        <p:nvSpPr>
          <p:cNvPr id="70662" name="Text Box 7"/>
          <p:cNvSpPr txBox="1">
            <a:spLocks noChangeArrowheads="1"/>
          </p:cNvSpPr>
          <p:nvPr/>
        </p:nvSpPr>
        <p:spPr bwMode="auto">
          <a:xfrm>
            <a:off x="6286500" y="2071688"/>
            <a:ext cx="2447925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>
                <a:solidFill>
                  <a:srgbClr val="FF6600"/>
                </a:solidFill>
              </a:rPr>
              <a:t>Поиск информации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/>
              <a:t>Умение пользоваться справочной литературой;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/>
              <a:t>Реферирование по заданной теме;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/>
              <a:t>Навык поиска информации с помощью технических средств( Т</a:t>
            </a:r>
            <a:r>
              <a:rPr lang="en-US" b="1"/>
              <a:t>V</a:t>
            </a:r>
            <a:r>
              <a:rPr lang="ru-RU" b="1"/>
              <a:t>, ПК)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b="1"/>
              <a:t>Библиографическая грамотность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17" name="Group 77"/>
          <p:cNvGraphicFramePr>
            <a:graphicFrameLocks noGrp="1"/>
          </p:cNvGraphicFramePr>
          <p:nvPr/>
        </p:nvGraphicFramePr>
        <p:xfrm>
          <a:off x="0" y="2071688"/>
          <a:ext cx="9144000" cy="4602480"/>
        </p:xfrm>
        <a:graphic>
          <a:graphicData uri="http://schemas.openxmlformats.org/drawingml/2006/table">
            <a:tbl>
              <a:tblPr/>
              <a:tblGrid>
                <a:gridCol w="2831996"/>
                <a:gridCol w="6312004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1.Умение выделять главное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Подчеркивать при чтении карандашом главные мысли.  Задания типа </a:t>
                      </a:r>
                      <a:r>
                        <a:rPr kumimoji="0" lang="ru-RU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«Перевод с русского на русский»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2.Умение логически мыслить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Создавать и решать развивающие задания по теме: развивающие каноны, словесные пропорции и т.д.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3.Умение сопоставлять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Сравнивать объекты по выделенным характеристикам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4.Умение сравнивать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Выделять характеристики для сравнения самостоятельно и сравнивать объекты, процессы, теории и т.д.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5.Умение обобщать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Давать названия отдельным частям текста, создавать задания  типа «назови одним словом»,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Систематизировать разные термины и  понятия , давать названия группам терминов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1702" name="WordArt 2"/>
          <p:cNvSpPr>
            <a:spLocks noChangeArrowheads="1" noChangeShapeType="1" noTextEdit="1"/>
          </p:cNvSpPr>
          <p:nvPr/>
        </p:nvSpPr>
        <p:spPr bwMode="auto">
          <a:xfrm>
            <a:off x="714375" y="404813"/>
            <a:ext cx="6500813" cy="13096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44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 о з н а в а т е л ь н ы е      У У Д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74" name="Group 58"/>
          <p:cNvGraphicFramePr>
            <a:graphicFrameLocks noGrp="1"/>
          </p:cNvGraphicFramePr>
          <p:nvPr/>
        </p:nvGraphicFramePr>
        <p:xfrm>
          <a:off x="250825" y="1749425"/>
          <a:ext cx="8642350" cy="4754880"/>
        </p:xfrm>
        <a:graphic>
          <a:graphicData uri="http://schemas.openxmlformats.org/drawingml/2006/table">
            <a:tbl>
              <a:tblPr/>
              <a:tblGrid>
                <a:gridCol w="3538538"/>
                <a:gridCol w="5103812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3.6.Умение устанавливать аналогии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Приводить примеры аналогий из других областей знания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3.7.Умение классифицировать и систематизировать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Создавать картотеки систем терминов  и понятий;  сворачивать в системы понятий или в интеллект - карты  термины одной темы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3.8.Умение действовать по алгоритму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Выполнять задания по образцу: решать задачи, описывать объекты и процессы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3.9.Умение рационально запоминать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Знать способы запоминания, наиболее успешные для собственного ИСУД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2723" name="WordArt 2"/>
          <p:cNvSpPr>
            <a:spLocks noChangeArrowheads="1" noChangeShapeType="1" noTextEdit="1"/>
          </p:cNvSpPr>
          <p:nvPr/>
        </p:nvSpPr>
        <p:spPr bwMode="auto">
          <a:xfrm>
            <a:off x="714375" y="404813"/>
            <a:ext cx="6500813" cy="13096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44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 о з н а в а т е л ь н ы е      У У Д</a:t>
            </a:r>
          </a:p>
        </p:txBody>
      </p:sp>
    </p:spTree>
  </p:cSld>
  <p:clrMapOvr>
    <a:masterClrMapping/>
  </p:clrMapOvr>
  <p:transition>
    <p:wedg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2"/>
          <p:cNvSpPr>
            <a:spLocks noChangeArrowheads="1" noChangeShapeType="1" noTextEdit="1"/>
          </p:cNvSpPr>
          <p:nvPr/>
        </p:nvSpPr>
        <p:spPr bwMode="auto">
          <a:xfrm>
            <a:off x="827088" y="0"/>
            <a:ext cx="7848600" cy="1201738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Регулятивные УУД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2484438" y="2492375"/>
            <a:ext cx="4967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aphicFrame>
        <p:nvGraphicFramePr>
          <p:cNvPr id="5122" name="AutoShape 4"/>
          <p:cNvGraphicFramePr>
            <a:graphicFrameLocks noChangeAspect="1"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074" name="Документ" r:id="rId3" imgW="0" imgH="0" progId="Word.Document.8">
              <p:embed/>
            </p:oleObj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00338" y="2708275"/>
            <a:ext cx="3527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graphicFrame>
        <p:nvGraphicFramePr>
          <p:cNvPr id="6222" name="Group 78"/>
          <p:cNvGraphicFramePr>
            <a:graphicFrameLocks noGrp="1"/>
          </p:cNvGraphicFramePr>
          <p:nvPr/>
        </p:nvGraphicFramePr>
        <p:xfrm>
          <a:off x="250825" y="1196975"/>
          <a:ext cx="8642350" cy="5120640"/>
        </p:xfrm>
        <a:graphic>
          <a:graphicData uri="http://schemas.openxmlformats.org/drawingml/2006/table">
            <a:tbl>
              <a:tblPr/>
              <a:tblGrid>
                <a:gridCol w="3538538"/>
                <a:gridCol w="5103812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 умений и навыков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Формы учебной работы, развивающие данные навыки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1.Умение ставить учебную задачу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Самостоятельно планировать этапы деятельности в начале изучения темы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2.Умение планировать свою деятельность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Составлять и использовать алгоритмы по различным видам деятельности на каждом этапе; планы на день, неделю, месяц с мониторингом результатов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3.Навык организации рабочего места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Составлять списки необходимого материала для работы;   оптимально организовывать учебное место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815" name="Group 63"/>
          <p:cNvGraphicFramePr>
            <a:graphicFrameLocks noGrp="1"/>
          </p:cNvGraphicFramePr>
          <p:nvPr/>
        </p:nvGraphicFramePr>
        <p:xfrm>
          <a:off x="179388" y="1268413"/>
          <a:ext cx="8785225" cy="4328160"/>
        </p:xfrm>
        <a:graphic>
          <a:graphicData uri="http://schemas.openxmlformats.org/drawingml/2006/table">
            <a:tbl>
              <a:tblPr/>
              <a:tblGrid>
                <a:gridCol w="3097212"/>
                <a:gridCol w="5688013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1.Навык выбора оптимального способа работы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Уметь выбрать комфортный для себя способ работы; знать свой ИСУД (с 7-8 класса)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2.Умение прогнозировать результаты работы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 начале работы предполагать  результат и выводы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3.Навык  самоконтроля и самооценки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 конце работы сопоставлять реальный результат с прогнозом, «работать над ошибками»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4.Умение руководить работой группы или быть  её участником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Распределять работу между участниками,  обеспечить всех необходимыми ресурсами, помогать по ходу работы, проанализировать результат и роль каждого участника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Выполнять свою часть работы в соответствии с общей задачей, участвовать в проектной работе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3747" name="WordArt 2"/>
          <p:cNvSpPr>
            <a:spLocks noChangeArrowheads="1" noChangeShapeType="1" noTextEdit="1"/>
          </p:cNvSpPr>
          <p:nvPr/>
        </p:nvSpPr>
        <p:spPr bwMode="auto">
          <a:xfrm>
            <a:off x="827088" y="0"/>
            <a:ext cx="7848600" cy="1201738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Регулятивные УУД</a:t>
            </a:r>
          </a:p>
        </p:txBody>
      </p:sp>
    </p:spTree>
  </p:cSld>
  <p:clrMapOvr>
    <a:masterClrMapping/>
  </p:clrMapOvr>
  <p:transition>
    <p:wedg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WordArt 3"/>
          <p:cNvSpPr>
            <a:spLocks noChangeArrowheads="1" noChangeShapeType="1" noTextEdit="1"/>
          </p:cNvSpPr>
          <p:nvPr/>
        </p:nvSpPr>
        <p:spPr bwMode="auto">
          <a:xfrm>
            <a:off x="2438400" y="228600"/>
            <a:ext cx="6400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Коммуникативные  УУД</a:t>
            </a:r>
          </a:p>
        </p:txBody>
      </p:sp>
      <p:graphicFrame>
        <p:nvGraphicFramePr>
          <p:cNvPr id="7224" name="Group 56"/>
          <p:cNvGraphicFramePr>
            <a:graphicFrameLocks noGrp="1"/>
          </p:cNvGraphicFramePr>
          <p:nvPr>
            <p:ph idx="1"/>
          </p:nvPr>
        </p:nvGraphicFramePr>
        <p:xfrm>
          <a:off x="571500" y="1714500"/>
          <a:ext cx="8072494" cy="4859655"/>
        </p:xfrm>
        <a:graphic>
          <a:graphicData uri="http://schemas.openxmlformats.org/drawingml/2006/table">
            <a:tbl>
              <a:tblPr/>
              <a:tblGrid>
                <a:gridCol w="4780797"/>
                <a:gridCol w="3291697"/>
              </a:tblGrid>
              <a:tr h="7810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1.Владение монологической речью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Готовить доклады, устные развернутые ответы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7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2.Навык активного слушания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Готовить дома вопросы по параграфу – из текста и к тексту – для использования на  уроке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3.Навык ведения диалога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Участвовать активно в  учебных беседах, обсуждениях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4.Навык работы в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полилоге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(дискуссии,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обмен мнениями  в группе)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Готовиться к дискуссии, участвовать в обсуждениях, коллективных и групповых работах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4772" name="Picture 2" descr="D:\Все мамины документы\12. Картинки, гифчики\thumb_medium_0000072407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85750"/>
            <a:ext cx="1270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901700" y="712788"/>
            <a:ext cx="7340600" cy="6111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Структура учебного успеха ученика</a:t>
            </a:r>
            <a:endParaRPr lang="en-US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19238" y="1531938"/>
            <a:ext cx="6580187" cy="4648200"/>
            <a:chOff x="957" y="965"/>
            <a:chExt cx="4145" cy="2928"/>
          </a:xfrm>
        </p:grpSpPr>
        <p:sp>
          <p:nvSpPr>
            <p:cNvPr id="86021" name="Text Box 4"/>
            <p:cNvSpPr txBox="1">
              <a:spLocks noChangeArrowheads="1"/>
            </p:cNvSpPr>
            <p:nvPr/>
          </p:nvSpPr>
          <p:spPr bwMode="auto">
            <a:xfrm>
              <a:off x="2685" y="3605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57" y="965"/>
              <a:ext cx="4145" cy="2688"/>
              <a:chOff x="912" y="1056"/>
              <a:chExt cx="4145" cy="2688"/>
            </a:xfrm>
          </p:grpSpPr>
          <p:sp>
            <p:nvSpPr>
              <p:cNvPr id="86023" name="Line 6"/>
              <p:cNvSpPr>
                <a:spLocks noChangeShapeType="1"/>
              </p:cNvSpPr>
              <p:nvPr/>
            </p:nvSpPr>
            <p:spPr bwMode="auto">
              <a:xfrm>
                <a:off x="2928" y="1056"/>
                <a:ext cx="48" cy="26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024" name="Line 7"/>
              <p:cNvSpPr>
                <a:spLocks noChangeShapeType="1"/>
              </p:cNvSpPr>
              <p:nvPr/>
            </p:nvSpPr>
            <p:spPr bwMode="auto">
              <a:xfrm>
                <a:off x="1536" y="2256"/>
                <a:ext cx="27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025" name="Text Box 8"/>
              <p:cNvSpPr txBox="1">
                <a:spLocks noChangeArrowheads="1"/>
              </p:cNvSpPr>
              <p:nvPr/>
            </p:nvSpPr>
            <p:spPr bwMode="auto">
              <a:xfrm>
                <a:off x="3470" y="1207"/>
                <a:ext cx="86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4000"/>
                  <a:t>знаю</a:t>
                </a:r>
              </a:p>
            </p:txBody>
          </p:sp>
          <p:sp>
            <p:nvSpPr>
              <p:cNvPr id="86026" name="Text Box 9"/>
              <p:cNvSpPr txBox="1">
                <a:spLocks noChangeArrowheads="1"/>
              </p:cNvSpPr>
              <p:nvPr/>
            </p:nvSpPr>
            <p:spPr bwMode="auto">
              <a:xfrm>
                <a:off x="3515" y="2750"/>
                <a:ext cx="86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4000"/>
                  <a:t>умею</a:t>
                </a:r>
              </a:p>
            </p:txBody>
          </p:sp>
          <p:sp>
            <p:nvSpPr>
              <p:cNvPr id="86027" name="Text Box 10"/>
              <p:cNvSpPr txBox="1">
                <a:spLocks noChangeArrowheads="1"/>
              </p:cNvSpPr>
              <p:nvPr/>
            </p:nvSpPr>
            <p:spPr bwMode="auto">
              <a:xfrm>
                <a:off x="1519" y="2750"/>
                <a:ext cx="86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4000"/>
                  <a:t>могу</a:t>
                </a:r>
              </a:p>
            </p:txBody>
          </p:sp>
          <p:sp>
            <p:nvSpPr>
              <p:cNvPr id="86028" name="Text Box 11"/>
              <p:cNvSpPr txBox="1">
                <a:spLocks noChangeArrowheads="1"/>
              </p:cNvSpPr>
              <p:nvPr/>
            </p:nvSpPr>
            <p:spPr bwMode="auto">
              <a:xfrm>
                <a:off x="1474" y="1207"/>
                <a:ext cx="86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4000"/>
                  <a:t>хочу</a:t>
                </a:r>
              </a:p>
            </p:txBody>
          </p:sp>
          <p:sp>
            <p:nvSpPr>
              <p:cNvPr id="86029" name="Text Box 12"/>
              <p:cNvSpPr txBox="1">
                <a:spLocks noChangeArrowheads="1"/>
              </p:cNvSpPr>
              <p:nvPr/>
            </p:nvSpPr>
            <p:spPr bwMode="auto">
              <a:xfrm>
                <a:off x="4368" y="2112"/>
                <a:ext cx="68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endParaRPr lang="ru-RU"/>
              </a:p>
            </p:txBody>
          </p:sp>
          <p:sp>
            <p:nvSpPr>
              <p:cNvPr id="86030" name="Text Box 13"/>
              <p:cNvSpPr txBox="1">
                <a:spLocks noChangeArrowheads="1"/>
              </p:cNvSpPr>
              <p:nvPr/>
            </p:nvSpPr>
            <p:spPr bwMode="auto">
              <a:xfrm>
                <a:off x="912" y="2160"/>
                <a:ext cx="5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endParaRPr lang="ru-RU"/>
              </a:p>
            </p:txBody>
          </p:sp>
          <p:sp>
            <p:nvSpPr>
              <p:cNvPr id="86031" name="Line 14"/>
              <p:cNvSpPr>
                <a:spLocks noChangeShapeType="1"/>
              </p:cNvSpPr>
              <p:nvPr/>
            </p:nvSpPr>
            <p:spPr bwMode="auto">
              <a:xfrm flipV="1">
                <a:off x="2971" y="1117"/>
                <a:ext cx="635" cy="113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32" name="Line 15"/>
              <p:cNvSpPr>
                <a:spLocks noChangeShapeType="1"/>
              </p:cNvSpPr>
              <p:nvPr/>
            </p:nvSpPr>
            <p:spPr bwMode="auto">
              <a:xfrm flipV="1">
                <a:off x="3061" y="1162"/>
                <a:ext cx="1497" cy="10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33" name="Line 16"/>
              <p:cNvSpPr>
                <a:spLocks noChangeShapeType="1"/>
              </p:cNvSpPr>
              <p:nvPr/>
            </p:nvSpPr>
            <p:spPr bwMode="auto">
              <a:xfrm flipV="1">
                <a:off x="3016" y="1979"/>
                <a:ext cx="1179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34" name="Line 17"/>
              <p:cNvSpPr>
                <a:spLocks noChangeShapeType="1"/>
              </p:cNvSpPr>
              <p:nvPr/>
            </p:nvSpPr>
            <p:spPr bwMode="auto">
              <a:xfrm flipH="1" flipV="1">
                <a:off x="2653" y="1298"/>
                <a:ext cx="272" cy="95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35" name="Line 18"/>
              <p:cNvSpPr>
                <a:spLocks noChangeShapeType="1"/>
              </p:cNvSpPr>
              <p:nvPr/>
            </p:nvSpPr>
            <p:spPr bwMode="auto">
              <a:xfrm flipH="1" flipV="1">
                <a:off x="1791" y="1162"/>
                <a:ext cx="1134" cy="108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36" name="Line 19"/>
              <p:cNvSpPr>
                <a:spLocks noChangeShapeType="1"/>
              </p:cNvSpPr>
              <p:nvPr/>
            </p:nvSpPr>
            <p:spPr bwMode="auto">
              <a:xfrm flipH="1" flipV="1">
                <a:off x="2200" y="2069"/>
                <a:ext cx="680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37" name="Line 20"/>
              <p:cNvSpPr>
                <a:spLocks noChangeShapeType="1"/>
              </p:cNvSpPr>
              <p:nvPr/>
            </p:nvSpPr>
            <p:spPr bwMode="auto">
              <a:xfrm flipH="1">
                <a:off x="1882" y="2251"/>
                <a:ext cx="998" cy="1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38" name="Line 21"/>
              <p:cNvSpPr>
                <a:spLocks noChangeShapeType="1"/>
              </p:cNvSpPr>
              <p:nvPr/>
            </p:nvSpPr>
            <p:spPr bwMode="auto">
              <a:xfrm flipH="1">
                <a:off x="2426" y="2296"/>
                <a:ext cx="499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39" name="Line 22"/>
              <p:cNvSpPr>
                <a:spLocks noChangeShapeType="1"/>
              </p:cNvSpPr>
              <p:nvPr/>
            </p:nvSpPr>
            <p:spPr bwMode="auto">
              <a:xfrm flipH="1">
                <a:off x="2472" y="2296"/>
                <a:ext cx="453" cy="90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40" name="Line 23"/>
              <p:cNvSpPr>
                <a:spLocks noChangeShapeType="1"/>
              </p:cNvSpPr>
              <p:nvPr/>
            </p:nvSpPr>
            <p:spPr bwMode="auto">
              <a:xfrm>
                <a:off x="2971" y="2296"/>
                <a:ext cx="408" cy="63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41" name="Line 24"/>
              <p:cNvSpPr>
                <a:spLocks noChangeShapeType="1"/>
              </p:cNvSpPr>
              <p:nvPr/>
            </p:nvSpPr>
            <p:spPr bwMode="auto">
              <a:xfrm>
                <a:off x="2971" y="2296"/>
                <a:ext cx="1678" cy="5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42" name="Line 25"/>
              <p:cNvSpPr>
                <a:spLocks noChangeShapeType="1"/>
              </p:cNvSpPr>
              <p:nvPr/>
            </p:nvSpPr>
            <p:spPr bwMode="auto">
              <a:xfrm>
                <a:off x="3016" y="2387"/>
                <a:ext cx="318" cy="117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43" name="Line 26"/>
              <p:cNvSpPr>
                <a:spLocks noChangeShapeType="1"/>
              </p:cNvSpPr>
              <p:nvPr/>
            </p:nvSpPr>
            <p:spPr bwMode="auto">
              <a:xfrm flipH="1">
                <a:off x="4195" y="1162"/>
                <a:ext cx="318" cy="8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44" name="Line 27"/>
              <p:cNvSpPr>
                <a:spLocks noChangeShapeType="1"/>
              </p:cNvSpPr>
              <p:nvPr/>
            </p:nvSpPr>
            <p:spPr bwMode="auto">
              <a:xfrm>
                <a:off x="4150" y="1979"/>
                <a:ext cx="136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45" name="Line 28"/>
              <p:cNvSpPr>
                <a:spLocks noChangeShapeType="1"/>
              </p:cNvSpPr>
              <p:nvPr/>
            </p:nvSpPr>
            <p:spPr bwMode="auto">
              <a:xfrm>
                <a:off x="4286" y="2251"/>
                <a:ext cx="318" cy="5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46" name="Line 29"/>
              <p:cNvSpPr>
                <a:spLocks noChangeShapeType="1"/>
              </p:cNvSpPr>
              <p:nvPr/>
            </p:nvSpPr>
            <p:spPr bwMode="auto">
              <a:xfrm flipH="1">
                <a:off x="3379" y="2840"/>
                <a:ext cx="1225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47" name="Line 30"/>
              <p:cNvSpPr>
                <a:spLocks noChangeShapeType="1"/>
              </p:cNvSpPr>
              <p:nvPr/>
            </p:nvSpPr>
            <p:spPr bwMode="auto">
              <a:xfrm flipH="1">
                <a:off x="3334" y="2886"/>
                <a:ext cx="45" cy="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48" name="Line 31"/>
              <p:cNvSpPr>
                <a:spLocks noChangeShapeType="1"/>
              </p:cNvSpPr>
              <p:nvPr/>
            </p:nvSpPr>
            <p:spPr bwMode="auto">
              <a:xfrm flipH="1" flipV="1">
                <a:off x="2472" y="3158"/>
                <a:ext cx="816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49" name="Line 32"/>
              <p:cNvSpPr>
                <a:spLocks noChangeShapeType="1"/>
              </p:cNvSpPr>
              <p:nvPr/>
            </p:nvSpPr>
            <p:spPr bwMode="auto">
              <a:xfrm>
                <a:off x="2472" y="2568"/>
                <a:ext cx="0" cy="5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50" name="Line 33"/>
              <p:cNvSpPr>
                <a:spLocks noChangeShapeType="1"/>
              </p:cNvSpPr>
              <p:nvPr/>
            </p:nvSpPr>
            <p:spPr bwMode="auto">
              <a:xfrm flipH="1" flipV="1">
                <a:off x="1927" y="2432"/>
                <a:ext cx="545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51" name="Line 34"/>
              <p:cNvSpPr>
                <a:spLocks noChangeShapeType="1"/>
              </p:cNvSpPr>
              <p:nvPr/>
            </p:nvSpPr>
            <p:spPr bwMode="auto">
              <a:xfrm flipH="1">
                <a:off x="1927" y="2069"/>
                <a:ext cx="273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52" name="Line 35"/>
              <p:cNvSpPr>
                <a:spLocks noChangeShapeType="1"/>
              </p:cNvSpPr>
              <p:nvPr/>
            </p:nvSpPr>
            <p:spPr bwMode="auto">
              <a:xfrm>
                <a:off x="1837" y="1207"/>
                <a:ext cx="363" cy="8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53" name="Line 36"/>
              <p:cNvSpPr>
                <a:spLocks noChangeShapeType="1"/>
              </p:cNvSpPr>
              <p:nvPr/>
            </p:nvSpPr>
            <p:spPr bwMode="auto">
              <a:xfrm>
                <a:off x="1837" y="1162"/>
                <a:ext cx="816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54" name="Line 37"/>
              <p:cNvSpPr>
                <a:spLocks noChangeShapeType="1"/>
              </p:cNvSpPr>
              <p:nvPr/>
            </p:nvSpPr>
            <p:spPr bwMode="auto">
              <a:xfrm flipV="1">
                <a:off x="2653" y="1162"/>
                <a:ext cx="953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55" name="Line 38"/>
              <p:cNvSpPr>
                <a:spLocks noChangeShapeType="1"/>
              </p:cNvSpPr>
              <p:nvPr/>
            </p:nvSpPr>
            <p:spPr bwMode="auto">
              <a:xfrm>
                <a:off x="3606" y="1162"/>
                <a:ext cx="862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36583" name="WordArt 39"/>
          <p:cNvSpPr>
            <a:spLocks noChangeArrowheads="1" noChangeShapeType="1" noTextEdit="1"/>
          </p:cNvSpPr>
          <p:nvPr/>
        </p:nvSpPr>
        <p:spPr bwMode="auto">
          <a:xfrm>
            <a:off x="3563938" y="2205038"/>
            <a:ext cx="3455987" cy="1944687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99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о б у ч а е м о с т ь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5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6" grpId="0"/>
      <p:bldP spid="2365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2700338" y="1412875"/>
            <a:ext cx="4103687" cy="3816350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Line 4"/>
          <p:cNvSpPr>
            <a:spLocks noChangeShapeType="1"/>
          </p:cNvSpPr>
          <p:nvPr/>
        </p:nvSpPr>
        <p:spPr bwMode="auto">
          <a:xfrm flipV="1">
            <a:off x="3779838" y="1412875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 flipV="1">
            <a:off x="4284663" y="1412875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1" name="Line 6"/>
          <p:cNvSpPr>
            <a:spLocks noChangeShapeType="1"/>
          </p:cNvSpPr>
          <p:nvPr/>
        </p:nvSpPr>
        <p:spPr bwMode="auto">
          <a:xfrm flipV="1">
            <a:off x="4859338" y="1412875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 flipV="1">
            <a:off x="5508625" y="1412875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60" name="WordArt 8"/>
          <p:cNvSpPr>
            <a:spLocks noChangeArrowheads="1" noChangeShapeType="1" noTextEdit="1"/>
          </p:cNvSpPr>
          <p:nvPr/>
        </p:nvSpPr>
        <p:spPr bwMode="auto">
          <a:xfrm>
            <a:off x="3276600" y="908050"/>
            <a:ext cx="29432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РЕЗУЛЬТАТЫ</a:t>
            </a:r>
          </a:p>
        </p:txBody>
      </p:sp>
      <p:sp>
        <p:nvSpPr>
          <p:cNvPr id="14344" name="Line 9"/>
          <p:cNvSpPr>
            <a:spLocks noChangeShapeType="1"/>
          </p:cNvSpPr>
          <p:nvPr/>
        </p:nvSpPr>
        <p:spPr bwMode="auto">
          <a:xfrm flipH="1" flipV="1">
            <a:off x="2700338" y="2781300"/>
            <a:ext cx="6492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0"/>
          <p:cNvSpPr>
            <a:spLocks noChangeShapeType="1"/>
          </p:cNvSpPr>
          <p:nvPr/>
        </p:nvSpPr>
        <p:spPr bwMode="auto">
          <a:xfrm flipH="1" flipV="1">
            <a:off x="2700338" y="3716338"/>
            <a:ext cx="5762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1"/>
          <p:cNvSpPr>
            <a:spLocks noChangeShapeType="1"/>
          </p:cNvSpPr>
          <p:nvPr/>
        </p:nvSpPr>
        <p:spPr bwMode="auto">
          <a:xfrm flipH="1" flipV="1">
            <a:off x="2700338" y="3213100"/>
            <a:ext cx="6492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2"/>
          <p:cNvSpPr>
            <a:spLocks noChangeShapeType="1"/>
          </p:cNvSpPr>
          <p:nvPr/>
        </p:nvSpPr>
        <p:spPr bwMode="auto">
          <a:xfrm flipV="1">
            <a:off x="6156325" y="3716338"/>
            <a:ext cx="577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3"/>
          <p:cNvSpPr>
            <a:spLocks noChangeShapeType="1"/>
          </p:cNvSpPr>
          <p:nvPr/>
        </p:nvSpPr>
        <p:spPr bwMode="auto">
          <a:xfrm flipV="1">
            <a:off x="6156325" y="3284538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4"/>
          <p:cNvSpPr>
            <a:spLocks noChangeShapeType="1"/>
          </p:cNvSpPr>
          <p:nvPr/>
        </p:nvSpPr>
        <p:spPr bwMode="auto">
          <a:xfrm>
            <a:off x="4356100" y="4724400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5"/>
          <p:cNvSpPr>
            <a:spLocks noChangeShapeType="1"/>
          </p:cNvSpPr>
          <p:nvPr/>
        </p:nvSpPr>
        <p:spPr bwMode="auto">
          <a:xfrm>
            <a:off x="3708400" y="4724400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6"/>
          <p:cNvSpPr>
            <a:spLocks noChangeShapeType="1"/>
          </p:cNvSpPr>
          <p:nvPr/>
        </p:nvSpPr>
        <p:spPr bwMode="auto">
          <a:xfrm>
            <a:off x="5003800" y="4724400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7"/>
          <p:cNvSpPr>
            <a:spLocks noChangeShapeType="1"/>
          </p:cNvSpPr>
          <p:nvPr/>
        </p:nvSpPr>
        <p:spPr bwMode="auto">
          <a:xfrm>
            <a:off x="5580063" y="4724400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8"/>
          <p:cNvSpPr>
            <a:spLocks noChangeShapeType="1"/>
          </p:cNvSpPr>
          <p:nvPr/>
        </p:nvSpPr>
        <p:spPr bwMode="auto">
          <a:xfrm flipV="1">
            <a:off x="6156325" y="2852738"/>
            <a:ext cx="577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71" name="WordArt 19"/>
          <p:cNvSpPr>
            <a:spLocks noChangeArrowheads="1" noChangeShapeType="1" noTextEdit="1"/>
          </p:cNvSpPr>
          <p:nvPr/>
        </p:nvSpPr>
        <p:spPr bwMode="auto">
          <a:xfrm>
            <a:off x="3635375" y="5300663"/>
            <a:ext cx="221932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УСЛОВИЯ</a:t>
            </a:r>
          </a:p>
        </p:txBody>
      </p:sp>
      <p:sp>
        <p:nvSpPr>
          <p:cNvPr id="74772" name="WordArt 20"/>
          <p:cNvSpPr>
            <a:spLocks noChangeArrowheads="1" noChangeShapeType="1" noTextEdit="1"/>
          </p:cNvSpPr>
          <p:nvPr/>
        </p:nvSpPr>
        <p:spPr bwMode="auto">
          <a:xfrm rot="5400000">
            <a:off x="321469" y="3107531"/>
            <a:ext cx="3571875" cy="500063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СТРУКТУРА</a:t>
            </a:r>
          </a:p>
        </p:txBody>
      </p:sp>
      <p:sp>
        <p:nvSpPr>
          <p:cNvPr id="74773" name="WordArt 21"/>
          <p:cNvSpPr>
            <a:spLocks noChangeArrowheads="1" noChangeShapeType="1" noTextEdit="1"/>
          </p:cNvSpPr>
          <p:nvPr/>
        </p:nvSpPr>
        <p:spPr bwMode="auto">
          <a:xfrm rot="5400000">
            <a:off x="5258594" y="3047206"/>
            <a:ext cx="3714750" cy="47783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ПРОГРАММ</a:t>
            </a:r>
          </a:p>
        </p:txBody>
      </p:sp>
      <p:sp>
        <p:nvSpPr>
          <p:cNvPr id="74774" name="WordArt 22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962275" y="1714500"/>
            <a:ext cx="3395663" cy="314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пространство</a:t>
            </a:r>
          </a:p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реализации</a:t>
            </a:r>
          </a:p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профессиональной </a:t>
            </a:r>
          </a:p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компетентности </a:t>
            </a:r>
          </a:p>
          <a:p>
            <a:pPr algn="ctr"/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учителя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692275" y="260350"/>
            <a:ext cx="7272338" cy="433388"/>
            <a:chOff x="1066" y="164"/>
            <a:chExt cx="4581" cy="273"/>
          </a:xfrm>
        </p:grpSpPr>
        <p:sp>
          <p:nvSpPr>
            <p:cNvPr id="74775" name="AutoShape 23"/>
            <p:cNvSpPr>
              <a:spLocks noChangeArrowheads="1"/>
            </p:cNvSpPr>
            <p:nvPr/>
          </p:nvSpPr>
          <p:spPr bwMode="auto">
            <a:xfrm>
              <a:off x="1066" y="164"/>
              <a:ext cx="817" cy="272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80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ЗУН</a:t>
              </a:r>
            </a:p>
          </p:txBody>
        </p:sp>
        <p:sp>
          <p:nvSpPr>
            <p:cNvPr id="74776" name="AutoShape 24"/>
            <p:cNvSpPr>
              <a:spLocks noChangeArrowheads="1"/>
            </p:cNvSpPr>
            <p:nvPr/>
          </p:nvSpPr>
          <p:spPr bwMode="auto">
            <a:xfrm>
              <a:off x="2336" y="164"/>
              <a:ext cx="817" cy="272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80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УУД</a:t>
              </a:r>
            </a:p>
          </p:txBody>
        </p:sp>
        <p:sp>
          <p:nvSpPr>
            <p:cNvPr id="74777" name="AutoShape 25"/>
            <p:cNvSpPr>
              <a:spLocks noChangeArrowheads="1"/>
            </p:cNvSpPr>
            <p:nvPr/>
          </p:nvSpPr>
          <p:spPr bwMode="auto">
            <a:xfrm>
              <a:off x="3515" y="164"/>
              <a:ext cx="2132" cy="272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0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ПОЗИЦИЯ, ОТНОШЕНИЕ</a:t>
              </a:r>
            </a:p>
          </p:txBody>
        </p:sp>
        <p:sp>
          <p:nvSpPr>
            <p:cNvPr id="14362" name="AutoShape 26"/>
            <p:cNvSpPr>
              <a:spLocks noChangeArrowheads="1"/>
            </p:cNvSpPr>
            <p:nvPr/>
          </p:nvSpPr>
          <p:spPr bwMode="auto">
            <a:xfrm>
              <a:off x="2018" y="210"/>
              <a:ext cx="182" cy="227"/>
            </a:xfrm>
            <a:prstGeom prst="plus">
              <a:avLst>
                <a:gd name="adj" fmla="val 3406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63" name="AutoShape 27"/>
            <p:cNvSpPr>
              <a:spLocks noChangeArrowheads="1"/>
            </p:cNvSpPr>
            <p:nvPr/>
          </p:nvSpPr>
          <p:spPr bwMode="auto">
            <a:xfrm>
              <a:off x="3243" y="210"/>
              <a:ext cx="182" cy="227"/>
            </a:xfrm>
            <a:prstGeom prst="plus">
              <a:avLst>
                <a:gd name="adj" fmla="val 3406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4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4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4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4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7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0" grpId="0" animBg="1"/>
      <p:bldP spid="74771" grpId="0" animBg="1"/>
      <p:bldP spid="74772" grpId="0" animBg="1"/>
      <p:bldP spid="74773" grpId="0" animBg="1"/>
      <p:bldP spid="7477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755650" y="404813"/>
            <a:ext cx="64087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>
              <a:latin typeface="Arial" charset="0"/>
            </a:endParaRP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395288" y="2060575"/>
            <a:ext cx="813752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1257300" algn="l"/>
              </a:tabLst>
            </a:pPr>
            <a:r>
              <a:rPr lang="ru-RU" b="1" dirty="0"/>
              <a:t>умеет  диагностировать </a:t>
            </a:r>
          </a:p>
          <a:p>
            <a:pPr algn="ctr">
              <a:tabLst>
                <a:tab pos="1257300" algn="l"/>
              </a:tabLst>
            </a:pPr>
            <a:r>
              <a:rPr lang="ru-RU" b="1" dirty="0"/>
              <a:t> уровень параметров учебного успеха ученика </a:t>
            </a:r>
          </a:p>
          <a:p>
            <a:pPr algn="ctr">
              <a:tabLst>
                <a:tab pos="1257300" algn="l"/>
              </a:tabLst>
            </a:pPr>
            <a:r>
              <a:rPr lang="ru-RU" b="1" dirty="0"/>
              <a:t>и «сворачивать» эту информацию в  матрицу;</a:t>
            </a:r>
          </a:p>
          <a:p>
            <a:pPr algn="ctr">
              <a:tabLst>
                <a:tab pos="1257300" algn="l"/>
              </a:tabLst>
            </a:pPr>
            <a:endParaRPr lang="ru-RU" dirty="0"/>
          </a:p>
          <a:p>
            <a:pPr algn="ctr">
              <a:tabLst>
                <a:tab pos="1257300" algn="l"/>
              </a:tabLst>
            </a:pPr>
            <a:r>
              <a:rPr lang="ru-RU" b="1" dirty="0"/>
              <a:t>имеет картотеку  учебных приемов и заданий, </a:t>
            </a:r>
          </a:p>
          <a:p>
            <a:pPr algn="ctr">
              <a:tabLst>
                <a:tab pos="1257300" algn="l"/>
              </a:tabLst>
            </a:pPr>
            <a:r>
              <a:rPr lang="ru-RU" b="1" dirty="0"/>
              <a:t>систематизированных  по такой же матрице;</a:t>
            </a:r>
          </a:p>
          <a:p>
            <a:pPr algn="ctr">
              <a:tabLst>
                <a:tab pos="1257300" algn="l"/>
              </a:tabLst>
            </a:pPr>
            <a:endParaRPr lang="ru-RU" dirty="0"/>
          </a:p>
          <a:p>
            <a:pPr algn="ctr">
              <a:tabLst>
                <a:tab pos="1257300" algn="l"/>
              </a:tabLst>
            </a:pPr>
            <a:r>
              <a:rPr lang="ru-RU" b="1" dirty="0"/>
              <a:t>умеет путем сопоставления  матрицы «ИСУД» с картотекой</a:t>
            </a:r>
          </a:p>
          <a:p>
            <a:pPr algn="ctr">
              <a:tabLst>
                <a:tab pos="1257300" algn="l"/>
              </a:tabLst>
            </a:pPr>
            <a:r>
              <a:rPr lang="ru-RU" b="1" dirty="0"/>
              <a:t>выбрать необходимые для данного ученика  </a:t>
            </a:r>
          </a:p>
          <a:p>
            <a:pPr algn="ctr">
              <a:tabLst>
                <a:tab pos="1257300" algn="l"/>
              </a:tabLst>
            </a:pPr>
            <a:r>
              <a:rPr lang="ru-RU" b="1" dirty="0"/>
              <a:t>формы работы </a:t>
            </a:r>
          </a:p>
          <a:p>
            <a:pPr algn="ctr">
              <a:tabLst>
                <a:tab pos="1257300" algn="l"/>
              </a:tabLst>
            </a:pPr>
            <a:r>
              <a:rPr lang="ru-RU" b="1" dirty="0"/>
              <a:t> на разных этапах учебно-познавательной деятельности</a:t>
            </a:r>
            <a:r>
              <a:rPr lang="ru-RU" sz="1800" b="1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042988" y="333375"/>
            <a:ext cx="74898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/>
              <a:t>Компетенции учителя, обеспечивающие эффективность использования  технологии «ИСУД»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500042"/>
            <a:ext cx="7000924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i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/>
                <a:cs typeface="Arial"/>
              </a:rPr>
              <a:t>Спасибо</a:t>
            </a:r>
          </a:p>
          <a:p>
            <a:pPr algn="ctr"/>
            <a:r>
              <a:rPr lang="ru-RU" sz="8800" b="1" i="1" kern="1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/>
                <a:cs typeface="Arial"/>
              </a:rPr>
              <a:t>за внимание!</a:t>
            </a:r>
            <a:endParaRPr lang="ru-RU" sz="8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099" name="Picture 3" descr="C:\Users\ПК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714884"/>
            <a:ext cx="2855060" cy="1911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нутый угол 10"/>
          <p:cNvSpPr/>
          <p:nvPr/>
        </p:nvSpPr>
        <p:spPr>
          <a:xfrm>
            <a:off x="285720" y="2786058"/>
            <a:ext cx="1928826" cy="2357454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9050">
                  <a:solidFill>
                    <a:sysClr val="windowText" lastClr="6B717F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знаю</a:t>
            </a:r>
          </a:p>
        </p:txBody>
      </p:sp>
      <p:pic>
        <p:nvPicPr>
          <p:cNvPr id="1026" name="Picture 2" descr="D:\Все мамины документы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5184775"/>
            <a:ext cx="1785937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Все мамины документы\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5214938"/>
            <a:ext cx="16430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D:\Все мамины документы\phpThumb_generated_thumbnail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214313"/>
            <a:ext cx="15001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D:\Все мамины документы\phpThumb_generated1 _thumbnail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00" y="34290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D:\Все мамины документы\5227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00" y="357188"/>
            <a:ext cx="261143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2000250" y="714375"/>
            <a:ext cx="5500688" cy="5429250"/>
            <a:chOff x="2928926" y="1643050"/>
            <a:chExt cx="3429024" cy="3357586"/>
          </a:xfrm>
        </p:grpSpPr>
        <p:pic>
          <p:nvPicPr>
            <p:cNvPr id="15378" name="Picture 4" descr="D:\Все мамины документы\icon_e31619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33750" y="2324100"/>
              <a:ext cx="2476500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Овал 7"/>
            <p:cNvSpPr/>
            <p:nvPr/>
          </p:nvSpPr>
          <p:spPr>
            <a:xfrm>
              <a:off x="2928926" y="1643050"/>
              <a:ext cx="3429024" cy="3357586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0" name="Выгнутая вверх стрелка 9"/>
          <p:cNvSpPr/>
          <p:nvPr/>
        </p:nvSpPr>
        <p:spPr>
          <a:xfrm>
            <a:off x="785813" y="2500313"/>
            <a:ext cx="2714625" cy="500062"/>
          </a:xfrm>
          <a:prstGeom prst="curvedDownArrow">
            <a:avLst>
              <a:gd name="adj1" fmla="val 82496"/>
              <a:gd name="adj2" fmla="val 84028"/>
              <a:gd name="adj3" fmla="val 5313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Загнутый угол 11"/>
          <p:cNvSpPr/>
          <p:nvPr/>
        </p:nvSpPr>
        <p:spPr>
          <a:xfrm>
            <a:off x="2071670" y="4286256"/>
            <a:ext cx="1928826" cy="2357454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0541" cmpd="sng">
                  <a:solidFill>
                    <a:sysClr val="windowText" lastClr="6B717F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могу</a:t>
            </a:r>
          </a:p>
        </p:txBody>
      </p:sp>
      <p:sp>
        <p:nvSpPr>
          <p:cNvPr id="13" name="Загнутый угол 12"/>
          <p:cNvSpPr/>
          <p:nvPr/>
        </p:nvSpPr>
        <p:spPr>
          <a:xfrm>
            <a:off x="5643570" y="500042"/>
            <a:ext cx="1928826" cy="2357454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7780" cmpd="sng">
                  <a:solidFill>
                    <a:sysClr val="windowText" lastClr="6B717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умею</a:t>
            </a:r>
          </a:p>
        </p:txBody>
      </p:sp>
      <p:sp>
        <p:nvSpPr>
          <p:cNvPr id="14" name="Выгнутая вверх стрелка 13"/>
          <p:cNvSpPr/>
          <p:nvPr/>
        </p:nvSpPr>
        <p:spPr>
          <a:xfrm rot="18301297">
            <a:off x="1900238" y="3151188"/>
            <a:ext cx="2217737" cy="833437"/>
          </a:xfrm>
          <a:prstGeom prst="curvedDownArrow">
            <a:avLst>
              <a:gd name="adj1" fmla="val 31771"/>
              <a:gd name="adj2" fmla="val 50000"/>
              <a:gd name="adj3" fmla="val 267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низ стрелка 16"/>
          <p:cNvSpPr/>
          <p:nvPr/>
        </p:nvSpPr>
        <p:spPr>
          <a:xfrm rot="9803938">
            <a:off x="3754438" y="1965325"/>
            <a:ext cx="2852737" cy="690563"/>
          </a:xfrm>
          <a:prstGeom prst="curvedUpArrow">
            <a:avLst>
              <a:gd name="adj1" fmla="val 65619"/>
              <a:gd name="adj2" fmla="val 40890"/>
              <a:gd name="adj3" fmla="val 7400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низ стрелка 17"/>
          <p:cNvSpPr/>
          <p:nvPr/>
        </p:nvSpPr>
        <p:spPr>
          <a:xfrm rot="14460548">
            <a:off x="5109369" y="4617244"/>
            <a:ext cx="2606675" cy="642937"/>
          </a:xfrm>
          <a:prstGeom prst="curvedUpArrow">
            <a:avLst>
              <a:gd name="adj1" fmla="val 27749"/>
              <a:gd name="adj2" fmla="val 65786"/>
              <a:gd name="adj3" fmla="val 5862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2330" y="4429132"/>
            <a:ext cx="500066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ln w="11430">
                  <a:solidFill>
                    <a:sysClr val="windowText" lastClr="6B717F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?</a:t>
            </a:r>
          </a:p>
        </p:txBody>
      </p:sp>
      <p:sp>
        <p:nvSpPr>
          <p:cNvPr id="19" name="Загнутый угол 18"/>
          <p:cNvSpPr/>
          <p:nvPr/>
        </p:nvSpPr>
        <p:spPr>
          <a:xfrm>
            <a:off x="6643702" y="4143380"/>
            <a:ext cx="1928826" cy="2357454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spc="50" dirty="0">
                <a:ln w="11430">
                  <a:solidFill>
                    <a:sysClr val="windowText" lastClr="6B717F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хочу</a:t>
            </a:r>
          </a:p>
        </p:txBody>
      </p:sp>
      <p:sp>
        <p:nvSpPr>
          <p:cNvPr id="1537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14313" y="357188"/>
          <a:ext cx="4357687" cy="5072062"/>
        </p:xfrm>
        <a:graphic>
          <a:graphicData uri="http://schemas.openxmlformats.org/presentationml/2006/ole">
            <p:oleObj spid="_x0000_s1026" r:id="rId3" imgW="4359018" imgH="5072312" progId="Excel.Sheet.8">
              <p:embed/>
            </p:oleObj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579938" y="357188"/>
          <a:ext cx="4564062" cy="5072062"/>
        </p:xfrm>
        <a:graphic>
          <a:graphicData uri="http://schemas.openxmlformats.org/presentationml/2006/ole">
            <p:oleObj spid="_x0000_s1027" r:id="rId4" imgW="4566300" imgH="5072312" progId="Excel.Sheet.8">
              <p:embed/>
            </p:oleObj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WordArt 2"/>
          <p:cNvSpPr>
            <a:spLocks noChangeArrowheads="1" noChangeShapeType="1" noTextEdit="1"/>
          </p:cNvSpPr>
          <p:nvPr/>
        </p:nvSpPr>
        <p:spPr bwMode="auto">
          <a:xfrm>
            <a:off x="500034" y="428604"/>
            <a:ext cx="6624638" cy="955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Педагогическая  технология  -  </a:t>
            </a:r>
          </a:p>
        </p:txBody>
      </p:sp>
      <p:sp>
        <p:nvSpPr>
          <p:cNvPr id="259075" name="Text Box 3"/>
          <p:cNvSpPr txBox="1">
            <a:spLocks noChangeArrowheads="1"/>
          </p:cNvSpPr>
          <p:nvPr/>
        </p:nvSpPr>
        <p:spPr bwMode="auto">
          <a:xfrm>
            <a:off x="323850" y="2205038"/>
            <a:ext cx="849630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это система совместной деятельности учителя и ученика,</a:t>
            </a: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гарантирующая достижение определенных результатов при соблюдении описанных условий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способная не терять  эффективность при переносе в другую педагогическую реальность.</a:t>
            </a:r>
          </a:p>
        </p:txBody>
      </p:sp>
      <p:pic>
        <p:nvPicPr>
          <p:cNvPr id="28673" name="Picture 1" descr="C:\Users\ПК\Desktop\IMG-20170923-WA0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5329" y="285728"/>
            <a:ext cx="1988671" cy="150019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59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4" grpId="0" animBg="1"/>
      <p:bldP spid="25907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6B717F"/>
      </a:dk1>
      <a:lt1>
        <a:sysClr val="window" lastClr="F2F2F2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111</TotalTime>
  <Words>3045</Words>
  <PresentationFormat>Экран (4:3)</PresentationFormat>
  <Paragraphs>959</Paragraphs>
  <Slides>61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61</vt:i4>
      </vt:variant>
    </vt:vector>
  </HeadingPairs>
  <TitlesOfParts>
    <vt:vector size="65" baseType="lpstr">
      <vt:lpstr>Открытая</vt:lpstr>
      <vt:lpstr>Лист Microsoft Office Excel 97-2003</vt:lpstr>
      <vt:lpstr>Диаграмма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Структура учебно-познавательных ресурсов ребенка</vt:lpstr>
      <vt:lpstr>Структура учебного успеха ученика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Структура учебного успеха ученика</vt:lpstr>
      <vt:lpstr>Слайд 53</vt:lpstr>
      <vt:lpstr>Слайд 54</vt:lpstr>
      <vt:lpstr>Слайд 55</vt:lpstr>
      <vt:lpstr>Слайд 56</vt:lpstr>
      <vt:lpstr>Слайд 57</vt:lpstr>
      <vt:lpstr>Слайд 58</vt:lpstr>
      <vt:lpstr>Структура учебного успеха ученика</vt:lpstr>
      <vt:lpstr>Слайд 60</vt:lpstr>
      <vt:lpstr>Слайд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Магомадова Яхмат</dc:creator>
  <cp:lastModifiedBy>ПК</cp:lastModifiedBy>
  <cp:revision>16</cp:revision>
  <dcterms:created xsi:type="dcterms:W3CDTF">2017-09-23T15:32:16Z</dcterms:created>
  <dcterms:modified xsi:type="dcterms:W3CDTF">2017-09-24T13:50:34Z</dcterms:modified>
</cp:coreProperties>
</file>